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3" r:id="rId2"/>
    <p:sldId id="256" r:id="rId3"/>
    <p:sldId id="257" r:id="rId4"/>
    <p:sldId id="258" r:id="rId5"/>
    <p:sldId id="259" r:id="rId6"/>
    <p:sldId id="264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69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SI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Foglio1!$A$2:$A$5</c:f>
              <c:strCache>
                <c:ptCount val="4"/>
                <c:pt idx="0">
                  <c:v>Vieni volentieri e stai bene a scuola?</c:v>
                </c:pt>
                <c:pt idx="1">
                  <c:v>Qualche volta ti sei sentito escluso?</c:v>
                </c:pt>
                <c:pt idx="2">
                  <c:v>I tuoi insegnanti ti ascoltano se vuoi parlare di te?</c:v>
                </c:pt>
                <c:pt idx="3">
                  <c:v>Pensi di essere sempre rispettoso nei confronti dei tuoi insegnanti?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74</c:v>
                </c:pt>
                <c:pt idx="1">
                  <c:v>42</c:v>
                </c:pt>
                <c:pt idx="2">
                  <c:v>84</c:v>
                </c:pt>
                <c:pt idx="3">
                  <c:v>63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Foglio1!$A$2:$A$5</c:f>
              <c:strCache>
                <c:ptCount val="4"/>
                <c:pt idx="0">
                  <c:v>Vieni volentieri e stai bene a scuola?</c:v>
                </c:pt>
                <c:pt idx="1">
                  <c:v>Qualche volta ti sei sentito escluso?</c:v>
                </c:pt>
                <c:pt idx="2">
                  <c:v>I tuoi insegnanti ti ascoltano se vuoi parlare di te?</c:v>
                </c:pt>
                <c:pt idx="3">
                  <c:v>Pensi di essere sempre rispettoso nei confronti dei tuoi insegnanti?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  <c:pt idx="0">
                  <c:v>14</c:v>
                </c:pt>
                <c:pt idx="1">
                  <c:v>47</c:v>
                </c:pt>
                <c:pt idx="2">
                  <c:v>6</c:v>
                </c:pt>
                <c:pt idx="3">
                  <c:v>9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IN PARTE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Foglio1!$A$2:$A$5</c:f>
              <c:strCache>
                <c:ptCount val="4"/>
                <c:pt idx="0">
                  <c:v>Vieni volentieri e stai bene a scuola?</c:v>
                </c:pt>
                <c:pt idx="1">
                  <c:v>Qualche volta ti sei sentito escluso?</c:v>
                </c:pt>
                <c:pt idx="2">
                  <c:v>I tuoi insegnanti ti ascoltano se vuoi parlare di te?</c:v>
                </c:pt>
                <c:pt idx="3">
                  <c:v>Pensi di essere sempre rispettoso nei confronti dei tuoi insegnanti?</c:v>
                </c:pt>
              </c:strCache>
            </c:strRef>
          </c:cat>
          <c:val>
            <c:numRef>
              <c:f>Foglio1!$D$2:$D$5</c:f>
              <c:numCache>
                <c:formatCode>General</c:formatCode>
                <c:ptCount val="4"/>
                <c:pt idx="0">
                  <c:v>26</c:v>
                </c:pt>
                <c:pt idx="1">
                  <c:v>23</c:v>
                </c:pt>
                <c:pt idx="2">
                  <c:v>23</c:v>
                </c:pt>
                <c:pt idx="3">
                  <c:v>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110681088"/>
        <c:axId val="83374016"/>
        <c:axId val="0"/>
      </c:bar3DChart>
      <c:catAx>
        <c:axId val="110681088"/>
        <c:scaling>
          <c:orientation val="minMax"/>
        </c:scaling>
        <c:delete val="0"/>
        <c:axPos val="b"/>
        <c:majorTickMark val="out"/>
        <c:minorTickMark val="none"/>
        <c:tickLblPos val="nextTo"/>
        <c:crossAx val="83374016"/>
        <c:crosses val="autoZero"/>
        <c:auto val="1"/>
        <c:lblAlgn val="ctr"/>
        <c:lblOffset val="100"/>
        <c:noMultiLvlLbl val="0"/>
      </c:catAx>
      <c:valAx>
        <c:axId val="833740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06810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SI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Foglio1!$A$2:$A$5</c:f>
              <c:strCache>
                <c:ptCount val="4"/>
                <c:pt idx="0">
                  <c:v>Ricevi aiuto dagli insegnanti quando sei in difficoltà?</c:v>
                </c:pt>
                <c:pt idx="1">
                  <c:v>Hai un buon rapporto con i collaboratori scolastici?</c:v>
                </c:pt>
                <c:pt idx="2">
                  <c:v>Ti è mai capitato che ti abbiano rubato oggetti importanti?</c:v>
                </c:pt>
                <c:pt idx="3">
                  <c:v>Qualcuno è mai stato prepotente con te?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101</c:v>
                </c:pt>
                <c:pt idx="1">
                  <c:v>47</c:v>
                </c:pt>
                <c:pt idx="2">
                  <c:v>47</c:v>
                </c:pt>
                <c:pt idx="3">
                  <c:v>47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Foglio1!$A$2:$A$5</c:f>
              <c:strCache>
                <c:ptCount val="4"/>
                <c:pt idx="0">
                  <c:v>Ricevi aiuto dagli insegnanti quando sei in difficoltà?</c:v>
                </c:pt>
                <c:pt idx="1">
                  <c:v>Hai un buon rapporto con i collaboratori scolastici?</c:v>
                </c:pt>
                <c:pt idx="2">
                  <c:v>Ti è mai capitato che ti abbiano rubato oggetti importanti?</c:v>
                </c:pt>
                <c:pt idx="3">
                  <c:v>Qualcuno è mai stato prepotente con te?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  <c:pt idx="0">
                  <c:v>5</c:v>
                </c:pt>
                <c:pt idx="1">
                  <c:v>20</c:v>
                </c:pt>
                <c:pt idx="2">
                  <c:v>61</c:v>
                </c:pt>
                <c:pt idx="3">
                  <c:v>40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IN PARTE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Foglio1!$A$2:$A$5</c:f>
              <c:strCache>
                <c:ptCount val="4"/>
                <c:pt idx="0">
                  <c:v>Ricevi aiuto dagli insegnanti quando sei in difficoltà?</c:v>
                </c:pt>
                <c:pt idx="1">
                  <c:v>Hai un buon rapporto con i collaboratori scolastici?</c:v>
                </c:pt>
                <c:pt idx="2">
                  <c:v>Ti è mai capitato che ti abbiano rubato oggetti importanti?</c:v>
                </c:pt>
                <c:pt idx="3">
                  <c:v>Qualcuno è mai stato prepotente con te?</c:v>
                </c:pt>
              </c:strCache>
            </c:strRef>
          </c:cat>
          <c:val>
            <c:numRef>
              <c:f>Foglio1!$D$2:$D$5</c:f>
              <c:numCache>
                <c:formatCode>General</c:formatCode>
                <c:ptCount val="4"/>
                <c:pt idx="0">
                  <c:v>7</c:v>
                </c:pt>
                <c:pt idx="1">
                  <c:v>46</c:v>
                </c:pt>
                <c:pt idx="2">
                  <c:v>4</c:v>
                </c:pt>
                <c:pt idx="3">
                  <c:v>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50424320"/>
        <c:axId val="83373440"/>
        <c:axId val="0"/>
      </c:bar3DChart>
      <c:catAx>
        <c:axId val="50424320"/>
        <c:scaling>
          <c:orientation val="minMax"/>
        </c:scaling>
        <c:delete val="0"/>
        <c:axPos val="b"/>
        <c:majorTickMark val="out"/>
        <c:minorTickMark val="none"/>
        <c:tickLblPos val="nextTo"/>
        <c:crossAx val="83373440"/>
        <c:crosses val="autoZero"/>
        <c:auto val="1"/>
        <c:lblAlgn val="ctr"/>
        <c:lblOffset val="100"/>
        <c:noMultiLvlLbl val="0"/>
      </c:catAx>
      <c:valAx>
        <c:axId val="833734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04243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SI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Foglio1!$A$2:$A$4</c:f>
              <c:strCache>
                <c:ptCount val="3"/>
                <c:pt idx="0">
                  <c:v>L'insegnante ripete la spiegazione se un compagno non ha capito?</c:v>
                </c:pt>
                <c:pt idx="1">
                  <c:v>Ti piace svolgere attività cn gli esperti esterni?</c:v>
                </c:pt>
                <c:pt idx="2">
                  <c:v>Stai partecipando ai PON?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103</c:v>
                </c:pt>
                <c:pt idx="1">
                  <c:v>102</c:v>
                </c:pt>
                <c:pt idx="2">
                  <c:v>57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Foglio1!$A$2:$A$4</c:f>
              <c:strCache>
                <c:ptCount val="3"/>
                <c:pt idx="0">
                  <c:v>L'insegnante ripete la spiegazione se un compagno non ha capito?</c:v>
                </c:pt>
                <c:pt idx="1">
                  <c:v>Ti piace svolgere attività cn gli esperti esterni?</c:v>
                </c:pt>
                <c:pt idx="2">
                  <c:v>Stai partecipando ai PON?</c:v>
                </c:pt>
              </c:strCache>
            </c:strRef>
          </c:cat>
          <c:val>
            <c:numRef>
              <c:f>Foglio1!$C$2:$C$4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53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IN PARTE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Foglio1!$A$2:$A$4</c:f>
              <c:strCache>
                <c:ptCount val="3"/>
                <c:pt idx="0">
                  <c:v>L'insegnante ripete la spiegazione se un compagno non ha capito?</c:v>
                </c:pt>
                <c:pt idx="1">
                  <c:v>Ti piace svolgere attività cn gli esperti esterni?</c:v>
                </c:pt>
                <c:pt idx="2">
                  <c:v>Stai partecipando ai PON?</c:v>
                </c:pt>
              </c:strCache>
            </c:strRef>
          </c:cat>
          <c:val>
            <c:numRef>
              <c:f>Foglio1!$D$2:$D$4</c:f>
              <c:numCache>
                <c:formatCode>General</c:formatCode>
                <c:ptCount val="3"/>
                <c:pt idx="0">
                  <c:v>10</c:v>
                </c:pt>
                <c:pt idx="1">
                  <c:v>9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46847488"/>
        <c:axId val="83376320"/>
        <c:axId val="0"/>
      </c:bar3DChart>
      <c:catAx>
        <c:axId val="46847488"/>
        <c:scaling>
          <c:orientation val="minMax"/>
        </c:scaling>
        <c:delete val="0"/>
        <c:axPos val="b"/>
        <c:majorTickMark val="out"/>
        <c:minorTickMark val="none"/>
        <c:tickLblPos val="nextTo"/>
        <c:crossAx val="83376320"/>
        <c:crosses val="autoZero"/>
        <c:auto val="1"/>
        <c:lblAlgn val="ctr"/>
        <c:lblOffset val="100"/>
        <c:noMultiLvlLbl val="0"/>
      </c:catAx>
      <c:valAx>
        <c:axId val="833763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68474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SI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Foglio1!$A$2:$A$3</c:f>
              <c:strCache>
                <c:ptCount val="2"/>
                <c:pt idx="0">
                  <c:v>Se si, ti piacciono le attività che svolgi?*</c:v>
                </c:pt>
                <c:pt idx="1">
                  <c:v>Se non sei stato coinvolto, ti piacerebbe partecipare il prossimo anno?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51</c:v>
                </c:pt>
                <c:pt idx="1">
                  <c:v>38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Foglio1!$A$2:$A$3</c:f>
              <c:strCache>
                <c:ptCount val="2"/>
                <c:pt idx="0">
                  <c:v>Se si, ti piacciono le attività che svolgi?*</c:v>
                </c:pt>
                <c:pt idx="1">
                  <c:v>Se non sei stato coinvolto, ti piacerebbe partecipare il prossimo anno?</c:v>
                </c:pt>
              </c:strCache>
            </c:strRef>
          </c:cat>
          <c:val>
            <c:numRef>
              <c:f>Foglio1!$C$2:$C$3</c:f>
              <c:numCache>
                <c:formatCode>General</c:formatCode>
                <c:ptCount val="2"/>
                <c:pt idx="0">
                  <c:v>3</c:v>
                </c:pt>
                <c:pt idx="1">
                  <c:v>18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IN PARTE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Foglio1!$A$2:$A$3</c:f>
              <c:strCache>
                <c:ptCount val="2"/>
                <c:pt idx="0">
                  <c:v>Se si, ti piacciono le attività che svolgi?*</c:v>
                </c:pt>
                <c:pt idx="1">
                  <c:v>Se non sei stato coinvolto, ti piacerebbe partecipare il prossimo anno?</c:v>
                </c:pt>
              </c:strCache>
            </c:strRef>
          </c:cat>
          <c:val>
            <c:numRef>
              <c:f>Foglio1!$D$2:$D$3</c:f>
              <c:numCache>
                <c:formatCode>General</c:formatCode>
                <c:ptCount val="2"/>
                <c:pt idx="0">
                  <c:v>5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46846464"/>
        <c:axId val="82856192"/>
        <c:axId val="0"/>
      </c:bar3DChart>
      <c:catAx>
        <c:axId val="46846464"/>
        <c:scaling>
          <c:orientation val="minMax"/>
        </c:scaling>
        <c:delete val="0"/>
        <c:axPos val="b"/>
        <c:majorTickMark val="out"/>
        <c:minorTickMark val="none"/>
        <c:tickLblPos val="nextTo"/>
        <c:crossAx val="82856192"/>
        <c:crosses val="autoZero"/>
        <c:auto val="1"/>
        <c:lblAlgn val="ctr"/>
        <c:lblOffset val="100"/>
        <c:noMultiLvlLbl val="0"/>
      </c:catAx>
      <c:valAx>
        <c:axId val="828561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68464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SI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Foglio1!$A$2:$A$3</c:f>
              <c:strCache>
                <c:ptCount val="2"/>
                <c:pt idx="0">
                  <c:v>Ti piace la tua aula ed il suo arredamento (banchi, sedie, ecc.)?</c:v>
                </c:pt>
                <c:pt idx="1">
                  <c:v>I tuoi insegnanti usano la LIM?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64</c:v>
                </c:pt>
                <c:pt idx="1">
                  <c:v>96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Foglio1!$A$2:$A$3</c:f>
              <c:strCache>
                <c:ptCount val="2"/>
                <c:pt idx="0">
                  <c:v>Ti piace la tua aula ed il suo arredamento (banchi, sedie, ecc.)?</c:v>
                </c:pt>
                <c:pt idx="1">
                  <c:v>I tuoi insegnanti usano la LIM?</c:v>
                </c:pt>
              </c:strCache>
            </c:strRef>
          </c:cat>
          <c:val>
            <c:numRef>
              <c:f>Foglio1!$C$2:$C$3</c:f>
              <c:numCache>
                <c:formatCode>General</c:formatCode>
                <c:ptCount val="2"/>
                <c:pt idx="0">
                  <c:v>18</c:v>
                </c:pt>
                <c:pt idx="1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IN PARTE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Foglio1!$A$2:$A$3</c:f>
              <c:strCache>
                <c:ptCount val="2"/>
                <c:pt idx="0">
                  <c:v>Ti piace la tua aula ed il suo arredamento (banchi, sedie, ecc.)?</c:v>
                </c:pt>
                <c:pt idx="1">
                  <c:v>I tuoi insegnanti usano la LIM?</c:v>
                </c:pt>
              </c:strCache>
            </c:strRef>
          </c:cat>
          <c:val>
            <c:numRef>
              <c:f>Foglio1!$D$2:$D$3</c:f>
              <c:numCache>
                <c:formatCode>General</c:formatCode>
                <c:ptCount val="2"/>
                <c:pt idx="0">
                  <c:v>32</c:v>
                </c:pt>
                <c:pt idx="1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49251328"/>
        <c:axId val="50383680"/>
        <c:axId val="0"/>
      </c:bar3DChart>
      <c:catAx>
        <c:axId val="49251328"/>
        <c:scaling>
          <c:orientation val="minMax"/>
        </c:scaling>
        <c:delete val="0"/>
        <c:axPos val="b"/>
        <c:majorTickMark val="out"/>
        <c:minorTickMark val="none"/>
        <c:tickLblPos val="nextTo"/>
        <c:crossAx val="50383680"/>
        <c:crosses val="autoZero"/>
        <c:auto val="1"/>
        <c:lblAlgn val="ctr"/>
        <c:lblOffset val="100"/>
        <c:noMultiLvlLbl val="0"/>
      </c:catAx>
      <c:valAx>
        <c:axId val="503836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2513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SI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Foglio1!$A$2:$A$4</c:f>
              <c:strCache>
                <c:ptCount val="3"/>
                <c:pt idx="0">
                  <c:v>Ti piace la palestra della scuola?</c:v>
                </c:pt>
                <c:pt idx="1">
                  <c:v>La palestra è dotata di attrezzi utili e funzionali ai vari tipi di attività fisica?</c:v>
                </c:pt>
                <c:pt idx="2">
                  <c:v>Ti piacerebbe usufruire degli spazi all'aperto della tua scuola?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103</c:v>
                </c:pt>
                <c:pt idx="1">
                  <c:v>66</c:v>
                </c:pt>
                <c:pt idx="2">
                  <c:v>108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Foglio1!$A$2:$A$4</c:f>
              <c:strCache>
                <c:ptCount val="3"/>
                <c:pt idx="0">
                  <c:v>Ti piace la palestra della scuola?</c:v>
                </c:pt>
                <c:pt idx="1">
                  <c:v>La palestra è dotata di attrezzi utili e funzionali ai vari tipi di attività fisica?</c:v>
                </c:pt>
                <c:pt idx="2">
                  <c:v>Ti piacerebbe usufruire degli spazi all'aperto della tua scuola?</c:v>
                </c:pt>
              </c:strCache>
            </c:strRef>
          </c:cat>
          <c:val>
            <c:numRef>
              <c:f>Foglio1!$C$2:$C$4</c:f>
              <c:numCache>
                <c:formatCode>General</c:formatCode>
                <c:ptCount val="3"/>
                <c:pt idx="0">
                  <c:v>3</c:v>
                </c:pt>
                <c:pt idx="1">
                  <c:v>4</c:v>
                </c:pt>
                <c:pt idx="2">
                  <c:v>2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IN PARTE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Foglio1!$A$2:$A$4</c:f>
              <c:strCache>
                <c:ptCount val="3"/>
                <c:pt idx="0">
                  <c:v>Ti piace la palestra della scuola?</c:v>
                </c:pt>
                <c:pt idx="1">
                  <c:v>La palestra è dotata di attrezzi utili e funzionali ai vari tipi di attività fisica?</c:v>
                </c:pt>
                <c:pt idx="2">
                  <c:v>Ti piacerebbe usufruire degli spazi all'aperto della tua scuola?</c:v>
                </c:pt>
              </c:strCache>
            </c:strRef>
          </c:cat>
          <c:val>
            <c:numRef>
              <c:f>Foglio1!$D$2:$D$4</c:f>
              <c:numCache>
                <c:formatCode>General</c:formatCode>
                <c:ptCount val="3"/>
                <c:pt idx="0">
                  <c:v>8</c:v>
                </c:pt>
                <c:pt idx="1">
                  <c:v>44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48930816"/>
        <c:axId val="50385984"/>
        <c:axId val="0"/>
      </c:bar3DChart>
      <c:catAx>
        <c:axId val="48930816"/>
        <c:scaling>
          <c:orientation val="minMax"/>
        </c:scaling>
        <c:delete val="0"/>
        <c:axPos val="b"/>
        <c:majorTickMark val="out"/>
        <c:minorTickMark val="none"/>
        <c:tickLblPos val="nextTo"/>
        <c:crossAx val="50385984"/>
        <c:crosses val="autoZero"/>
        <c:auto val="1"/>
        <c:lblAlgn val="ctr"/>
        <c:lblOffset val="100"/>
        <c:noMultiLvlLbl val="0"/>
      </c:catAx>
      <c:valAx>
        <c:axId val="503859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893081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9F9BD-A0C1-41F1-ABD9-4E692F21ECF6}" type="datetimeFigureOut">
              <a:rPr lang="it-IT" smtClean="0"/>
              <a:pPr/>
              <a:t>28/06/2018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2ED983-C106-4E63-8E6A-72302D62896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8403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ED983-C106-4E63-8E6A-72302D62896D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7421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*Se non ti piacciono,</a:t>
            </a:r>
            <a:r>
              <a:rPr lang="it-IT" baseline="0" dirty="0" smtClean="0"/>
              <a:t> spiega il perché:</a:t>
            </a:r>
          </a:p>
          <a:p>
            <a:pPr marL="171450" indent="-171450">
              <a:buFontTx/>
              <a:buChar char="-"/>
            </a:pPr>
            <a:r>
              <a:rPr lang="it-IT" baseline="0" dirty="0" smtClean="0"/>
              <a:t>Mi annoio    3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ED983-C106-4E63-8E6A-72302D62896D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9921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ED983-C106-4E63-8E6A-72302D62896D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8101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28/06/2018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28/06/2018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28/06/2018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28/06/2018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28/06/2018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28/06/2018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28/06/2018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28/06/2018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28/06/2018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28/06/2018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28/06/2018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pPr/>
              <a:t>28/06/2018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AUTOVALUTAZIONE D’ISTITUTO</a:t>
            </a:r>
            <a:r>
              <a:rPr lang="it-IT" b="1" smtClean="0"/>
              <a:t/>
            </a:r>
            <a:br>
              <a:rPr lang="it-IT" b="1" smtClean="0"/>
            </a:br>
            <a:r>
              <a:rPr lang="it-IT" b="1" smtClean="0"/>
              <a:t>A.S.2017/2018</a:t>
            </a:r>
            <a:endParaRPr lang="it-IT" b="1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it-IT" sz="40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it-IT" sz="40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t-IT" sz="4000" b="1" dirty="0" smtClean="0">
                <a:solidFill>
                  <a:srgbClr val="002060"/>
                </a:solidFill>
              </a:rPr>
              <a:t>QUESTIONARIO ALUNNI </a:t>
            </a:r>
          </a:p>
          <a:p>
            <a:pPr marL="0" indent="0" algn="ctr">
              <a:buNone/>
            </a:pPr>
            <a:r>
              <a:rPr lang="it-IT" sz="4000" b="1" dirty="0" smtClean="0">
                <a:solidFill>
                  <a:srgbClr val="002060"/>
                </a:solidFill>
              </a:rPr>
              <a:t>SCUOLA </a:t>
            </a:r>
            <a:r>
              <a:rPr lang="it-IT" sz="4000" b="1" dirty="0" smtClean="0">
                <a:solidFill>
                  <a:srgbClr val="002060"/>
                </a:solidFill>
              </a:rPr>
              <a:t>PRIMARIA</a:t>
            </a:r>
            <a:endParaRPr lang="it-IT" sz="40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it-IT" sz="40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t-IT" sz="4000" b="1" dirty="0" smtClean="0">
                <a:solidFill>
                  <a:srgbClr val="002060"/>
                </a:solidFill>
              </a:rPr>
              <a:t>ESITI</a:t>
            </a:r>
          </a:p>
          <a:p>
            <a:pPr marL="0" indent="0" algn="ctr">
              <a:buNone/>
            </a:pPr>
            <a:endParaRPr lang="it-IT" sz="40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t-IT" sz="4000" dirty="0" smtClean="0">
                <a:solidFill>
                  <a:srgbClr val="002060"/>
                </a:solidFill>
              </a:rPr>
              <a:t>Risposte pervenute: 115/118</a:t>
            </a:r>
            <a:endParaRPr lang="it-IT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21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4135571699"/>
              </p:ext>
            </p:extLst>
          </p:nvPr>
        </p:nvGraphicFramePr>
        <p:xfrm>
          <a:off x="395536" y="980728"/>
          <a:ext cx="837659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2881230" y="332656"/>
            <a:ext cx="43829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800" b="1" dirty="0" smtClean="0">
                <a:latin typeface="Comic Sans MS" pitchFamily="66" charset="0"/>
              </a:rPr>
              <a:t>BENESSERE A SCUOLA</a:t>
            </a:r>
            <a:endParaRPr lang="it-IT" sz="28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24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2122281629"/>
              </p:ext>
            </p:extLst>
          </p:nvPr>
        </p:nvGraphicFramePr>
        <p:xfrm>
          <a:off x="539552" y="620688"/>
          <a:ext cx="8016552" cy="5144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059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latin typeface="Comic Sans MS" pitchFamily="66" charset="0"/>
              </a:rPr>
              <a:t>APPRENDIMENTO E PROGETTUALITA’</a:t>
            </a:r>
            <a:endParaRPr lang="it-IT" dirty="0">
              <a:latin typeface="Comic Sans MS" pitchFamily="66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778491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86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884873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9177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5256584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*Se non ti piacciono, spiega il perché: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- Mi annoio    3/3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58995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latin typeface="Comic Sans MS" pitchFamily="66" charset="0"/>
              </a:rPr>
              <a:t>STRUTTURE E SPAZI</a:t>
            </a:r>
            <a:endParaRPr lang="it-IT" dirty="0">
              <a:latin typeface="Comic Sans MS" pitchFamily="66" charset="0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016737"/>
              </p:ext>
            </p:extLst>
          </p:nvPr>
        </p:nvGraphicFramePr>
        <p:xfrm>
          <a:off x="457200" y="1285860"/>
          <a:ext cx="8229600" cy="5572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2299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egnaposto contenuto 6"/>
          <p:cNvGraphicFramePr>
            <a:graphicFrameLocks noGrp="1"/>
          </p:cNvGraphicFramePr>
          <p:nvPr>
            <p:ph idx="1"/>
          </p:nvPr>
        </p:nvGraphicFramePr>
        <p:xfrm>
          <a:off x="457200" y="500042"/>
          <a:ext cx="8229600" cy="6072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433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Comic Sans MS" pitchFamily="66" charset="0"/>
              </a:rPr>
              <a:t>I TUOI SUGGERIMENTI</a:t>
            </a:r>
            <a:endParaRPr lang="it-IT" dirty="0"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r>
              <a:rPr lang="it-IT" dirty="0">
                <a:latin typeface="Comic Sans MS" pitchFamily="66" charset="0"/>
              </a:rPr>
              <a:t>Sedie e banchi nuovi      36</a:t>
            </a:r>
          </a:p>
          <a:p>
            <a:r>
              <a:rPr lang="it-IT" dirty="0" smtClean="0">
                <a:latin typeface="Comic Sans MS" pitchFamily="66" charset="0"/>
              </a:rPr>
              <a:t>Utilizzo </a:t>
            </a:r>
            <a:r>
              <a:rPr lang="it-IT" dirty="0">
                <a:latin typeface="Comic Sans MS" pitchFamily="66" charset="0"/>
              </a:rPr>
              <a:t>giardino            </a:t>
            </a:r>
            <a:r>
              <a:rPr lang="it-IT" dirty="0" smtClean="0">
                <a:latin typeface="Comic Sans MS" pitchFamily="66" charset="0"/>
              </a:rPr>
              <a:t>25 </a:t>
            </a:r>
            <a:endParaRPr lang="it-IT" dirty="0">
              <a:latin typeface="Comic Sans MS" pitchFamily="66" charset="0"/>
            </a:endParaRPr>
          </a:p>
          <a:p>
            <a:r>
              <a:rPr lang="it-IT" dirty="0" smtClean="0">
                <a:latin typeface="Comic Sans MS" pitchFamily="66" charset="0"/>
              </a:rPr>
              <a:t>Cambiare il menu            18</a:t>
            </a:r>
          </a:p>
          <a:p>
            <a:r>
              <a:rPr lang="it-IT" dirty="0">
                <a:latin typeface="Comic Sans MS" pitchFamily="66" charset="0"/>
              </a:rPr>
              <a:t> Più ore di motoria          15</a:t>
            </a:r>
          </a:p>
          <a:p>
            <a:r>
              <a:rPr lang="it-IT" dirty="0">
                <a:latin typeface="Comic Sans MS" pitchFamily="66" charset="0"/>
              </a:rPr>
              <a:t>Palestra più grande e più attrezzata 13</a:t>
            </a:r>
          </a:p>
          <a:p>
            <a:r>
              <a:rPr lang="it-IT" dirty="0" smtClean="0">
                <a:latin typeface="Comic Sans MS" pitchFamily="66" charset="0"/>
              </a:rPr>
              <a:t>Aula più grande             11</a:t>
            </a:r>
          </a:p>
          <a:p>
            <a:r>
              <a:rPr lang="it-IT" dirty="0" smtClean="0">
                <a:latin typeface="Comic Sans MS" pitchFamily="66" charset="0"/>
              </a:rPr>
              <a:t>Utilizzo aula computer   10</a:t>
            </a:r>
          </a:p>
          <a:p>
            <a:r>
              <a:rPr lang="it-IT" dirty="0" smtClean="0">
                <a:latin typeface="Comic Sans MS" pitchFamily="66" charset="0"/>
              </a:rPr>
              <a:t>Pulizia bagni                     9</a:t>
            </a:r>
          </a:p>
          <a:p>
            <a:r>
              <a:rPr lang="it-IT" dirty="0" smtClean="0">
                <a:latin typeface="Comic Sans MS" pitchFamily="66" charset="0"/>
              </a:rPr>
              <a:t>Usare il </a:t>
            </a:r>
            <a:r>
              <a:rPr lang="it-IT" dirty="0" err="1" smtClean="0">
                <a:latin typeface="Comic Sans MS" pitchFamily="66" charset="0"/>
              </a:rPr>
              <a:t>tablet</a:t>
            </a:r>
            <a:r>
              <a:rPr lang="it-IT" dirty="0" smtClean="0">
                <a:latin typeface="Comic Sans MS" pitchFamily="66" charset="0"/>
              </a:rPr>
              <a:t>                 6</a:t>
            </a:r>
          </a:p>
          <a:p>
            <a:endParaRPr lang="it-IT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69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92</Words>
  <Application>Microsoft Office PowerPoint</Application>
  <PresentationFormat>Presentazione su schermo (4:3)</PresentationFormat>
  <Paragraphs>30</Paragraphs>
  <Slides>9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  AUTOVALUTAZIONE D’ISTITUTO A.S.2017/2018</vt:lpstr>
      <vt:lpstr>Presentazione standard di PowerPoint</vt:lpstr>
      <vt:lpstr>Presentazione standard di PowerPoint</vt:lpstr>
      <vt:lpstr>APPRENDIMENTO E PROGETTUALITA’</vt:lpstr>
      <vt:lpstr>Presentazione standard di PowerPoint</vt:lpstr>
      <vt:lpstr>Presentazione standard di PowerPoint</vt:lpstr>
      <vt:lpstr>STRUTTURE E SPAZI</vt:lpstr>
      <vt:lpstr>Presentazione standard di PowerPoint</vt:lpstr>
      <vt:lpstr>I TUOI SUGGERIMENTI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Docente</dc:creator>
  <cp:lastModifiedBy>Docente</cp:lastModifiedBy>
  <cp:revision>19</cp:revision>
  <dcterms:created xsi:type="dcterms:W3CDTF">2018-06-17T15:46:45Z</dcterms:created>
  <dcterms:modified xsi:type="dcterms:W3CDTF">2018-06-28T14:21:16Z</dcterms:modified>
</cp:coreProperties>
</file>