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è disponibile ad ascoltare i problemi e a trovare soluzioni</c:v>
                </c:pt>
                <c:pt idx="1">
                  <c:v>Il personale di Segreteria è disponibile</c:v>
                </c:pt>
                <c:pt idx="2">
                  <c:v>I collaboratori scolastici sono disponibili</c:v>
                </c:pt>
                <c:pt idx="3">
                  <c:v>Il sito web della scuola è aggiornato e utile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74</c:v>
                </c:pt>
                <c:pt idx="1">
                  <c:v>80</c:v>
                </c:pt>
                <c:pt idx="2">
                  <c:v>53</c:v>
                </c:pt>
                <c:pt idx="3">
                  <c:v>61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è disponibile ad ascoltare i problemi e a trovare soluzioni</c:v>
                </c:pt>
                <c:pt idx="1">
                  <c:v>Il personale di Segreteria è disponibile</c:v>
                </c:pt>
                <c:pt idx="2">
                  <c:v>I collaboratori scolastici sono disponibili</c:v>
                </c:pt>
                <c:pt idx="3">
                  <c:v>Il sito web della scuola è aggiornato e utile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Il D.S. è disponibile ad ascoltare i problemi e a trovare soluzioni</c:v>
                </c:pt>
                <c:pt idx="1">
                  <c:v>Il personale di Segreteria è disponibile</c:v>
                </c:pt>
                <c:pt idx="2">
                  <c:v>I collaboratori scolastici sono disponibili</c:v>
                </c:pt>
                <c:pt idx="3">
                  <c:v>Il sito web della scuola è aggiornato e utile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19</c:v>
                </c:pt>
                <c:pt idx="1">
                  <c:v>16</c:v>
                </c:pt>
                <c:pt idx="2">
                  <c:v>35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25184"/>
        <c:axId val="108969984"/>
      </c:barChart>
      <c:catAx>
        <c:axId val="124125184"/>
        <c:scaling>
          <c:orientation val="minMax"/>
        </c:scaling>
        <c:delete val="0"/>
        <c:axPos val="b"/>
        <c:majorTickMark val="out"/>
        <c:minorTickMark val="none"/>
        <c:tickLblPos val="nextTo"/>
        <c:crossAx val="108969984"/>
        <c:crosses val="autoZero"/>
        <c:auto val="1"/>
        <c:lblAlgn val="ctr"/>
        <c:lblOffset val="100"/>
        <c:noMultiLvlLbl val="0"/>
      </c:catAx>
      <c:valAx>
        <c:axId val="108969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125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PREPARAZIONE INSEGNANTI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ragione l'ha principalmente convinta a scegliere questo Circolo?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APPARTENENZA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ragione l'ha principalmente convinta a scegliere questo Circolo?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MENSA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ragione l'ha principalmente convinta a scegliere questo Circolo?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CONSIGLIATO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ragione l'ha principalmente convinta a scegliere questo Circolo?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PROGETTUALITA' PON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ragione l'ha principalmente convinta a scegliere questo Circolo?</c:v>
                </c:pt>
              </c:strCache>
            </c:strRef>
          </c:cat>
          <c:val>
            <c:numRef>
              <c:f>Foglio1!$F$2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FREQUENZA FIGLIO MAGGIORE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ragione l'ha principalmente convinta a scegliere questo Circolo?</c:v>
                </c:pt>
              </c:strCache>
            </c:strRef>
          </c:cat>
          <c:val>
            <c:numRef>
              <c:f>Foglio1!$G$2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ACCOGLIENZA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ragione l'ha principalmente convinta a scegliere questo Circolo?</c:v>
                </c:pt>
              </c:strCache>
            </c:strRef>
          </c:cat>
          <c:val>
            <c:numRef>
              <c:f>Foglio1!$H$2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558272"/>
        <c:axId val="163028992"/>
      </c:barChart>
      <c:catAx>
        <c:axId val="157558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63028992"/>
        <c:crosses val="autoZero"/>
        <c:auto val="1"/>
        <c:lblAlgn val="ctr"/>
        <c:lblOffset val="100"/>
        <c:noMultiLvlLbl val="0"/>
      </c:catAx>
      <c:valAx>
        <c:axId val="163028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558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Il servizio mensa è soddisfacente</c:v>
                </c:pt>
                <c:pt idx="1">
                  <c:v>La dieta settimanale è equilbrata e sana</c:v>
                </c:pt>
                <c:pt idx="2">
                  <c:v>La dieta alternativa per soggetti con intolleranze/ allergie ecc., è rispettata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Il servizio mensa è soddisfacente</c:v>
                </c:pt>
                <c:pt idx="1">
                  <c:v>La dieta settimanale è equilbrata e sana</c:v>
                </c:pt>
                <c:pt idx="2">
                  <c:v>La dieta alternativa per soggetti con intolleranze/ allergie ecc., è rispettata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11</c:v>
                </c:pt>
                <c:pt idx="1">
                  <c:v>9</c:v>
                </c:pt>
                <c:pt idx="2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Il servizio mensa è soddisfacente</c:v>
                </c:pt>
                <c:pt idx="1">
                  <c:v>La dieta settimanale è equilbrata e sana</c:v>
                </c:pt>
                <c:pt idx="2">
                  <c:v>La dieta alternativa per soggetti con intolleranze/ allergie ecc., è rispettata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555200"/>
        <c:axId val="163031296"/>
      </c:barChart>
      <c:catAx>
        <c:axId val="157555200"/>
        <c:scaling>
          <c:orientation val="minMax"/>
        </c:scaling>
        <c:delete val="0"/>
        <c:axPos val="b"/>
        <c:majorTickMark val="out"/>
        <c:minorTickMark val="none"/>
        <c:tickLblPos val="nextTo"/>
        <c:crossAx val="163031296"/>
        <c:crosses val="autoZero"/>
        <c:auto val="1"/>
        <c:lblAlgn val="ctr"/>
        <c:lblOffset val="100"/>
        <c:noMultiLvlLbl val="0"/>
      </c:catAx>
      <c:valAx>
        <c:axId val="163031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5552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Ha preso visione del PTOF 2016/2019 sul sito web</c:v>
                </c:pt>
                <c:pt idx="1">
                  <c:v>Le informazioni relative all'andamento scolastico di suo figlio sono adeguate</c:v>
                </c:pt>
                <c:pt idx="2">
                  <c:v>Le modalità di comunicazione scuola-famiglia sono adeguate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25</c:v>
                </c:pt>
                <c:pt idx="1">
                  <c:v>87</c:v>
                </c:pt>
                <c:pt idx="2">
                  <c:v>70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Ha preso visione del PTOF 2016/2019 sul sito web</c:v>
                </c:pt>
                <c:pt idx="1">
                  <c:v>Le informazioni relative all'andamento scolastico di suo figlio sono adeguate</c:v>
                </c:pt>
                <c:pt idx="2">
                  <c:v>Le modalità di comunicazione scuola-famiglia sono adeguate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59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Ha preso visione del PTOF 2016/2019 sul sito web</c:v>
                </c:pt>
                <c:pt idx="1">
                  <c:v>Le informazioni relative all'andamento scolastico di suo figlio sono adeguate</c:v>
                </c:pt>
                <c:pt idx="2">
                  <c:v>Le modalità di comunicazione scuola-famiglia sono adeguate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13</c:v>
                </c:pt>
                <c:pt idx="1">
                  <c:v>8</c:v>
                </c:pt>
                <c:pt idx="2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780544"/>
        <c:axId val="108972288"/>
      </c:barChart>
      <c:catAx>
        <c:axId val="1087805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8972288"/>
        <c:crosses val="autoZero"/>
        <c:auto val="1"/>
        <c:lblAlgn val="ctr"/>
        <c:lblOffset val="100"/>
        <c:noMultiLvlLbl val="0"/>
      </c:catAx>
      <c:valAx>
        <c:axId val="10897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8780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Si sente coinvolto nelle scelte educative in un clima di positiva collaborazione con gli insegnanti</c:v>
                </c:pt>
                <c:pt idx="1">
                  <c:v>Il rappresentante di classe coinvolge e informa su quanto viene discusso nei consigli d'interclasse</c:v>
                </c:pt>
                <c:pt idx="2">
                  <c:v>Vive serenamente l'esperienza scolastica di suo figlio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70</c:v>
                </c:pt>
                <c:pt idx="1">
                  <c:v>76</c:v>
                </c:pt>
                <c:pt idx="2">
                  <c:v>69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Si sente coinvolto nelle scelte educative in un clima di positiva collaborazione con gli insegnanti</c:v>
                </c:pt>
                <c:pt idx="1">
                  <c:v>Il rappresentante di classe coinvolge e informa su quanto viene discusso nei consigli d'interclasse</c:v>
                </c:pt>
                <c:pt idx="2">
                  <c:v>Vive serenamente l'esperienza scolastica di suo figlio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8</c:v>
                </c:pt>
                <c:pt idx="1">
                  <c:v>9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Si sente coinvolto nelle scelte educative in un clima di positiva collaborazione con gli insegnanti</c:v>
                </c:pt>
                <c:pt idx="1">
                  <c:v>Il rappresentante di classe coinvolge e informa su quanto viene discusso nei consigli d'interclasse</c:v>
                </c:pt>
                <c:pt idx="2">
                  <c:v>Vive serenamente l'esperienza scolastica di suo figlio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20</c:v>
                </c:pt>
                <c:pt idx="1">
                  <c:v>12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26720"/>
        <c:axId val="108974592"/>
      </c:barChart>
      <c:catAx>
        <c:axId val="124126720"/>
        <c:scaling>
          <c:orientation val="minMax"/>
        </c:scaling>
        <c:delete val="0"/>
        <c:axPos val="b"/>
        <c:majorTickMark val="out"/>
        <c:minorTickMark val="none"/>
        <c:tickLblPos val="nextTo"/>
        <c:crossAx val="108974592"/>
        <c:crosses val="autoZero"/>
        <c:auto val="1"/>
        <c:lblAlgn val="ctr"/>
        <c:lblOffset val="100"/>
        <c:noMultiLvlLbl val="0"/>
      </c:catAx>
      <c:valAx>
        <c:axId val="108974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126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Le iniziative della scuola sono conosciute e apprezzate dall'utenza</c:v>
                </c:pt>
                <c:pt idx="1">
                  <c:v>Gli spazi della scuola sono ben organizzati</c:v>
                </c:pt>
                <c:pt idx="2">
                  <c:v>I locali della scuola sono accoglienti e puliti</c:v>
                </c:pt>
                <c:pt idx="3">
                  <c:v>Gli arredi e i sussidi a disposizione sono adeguati alle norme di sicurezza e al numero degli iscritti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63</c:v>
                </c:pt>
                <c:pt idx="1">
                  <c:v>39</c:v>
                </c:pt>
                <c:pt idx="2">
                  <c:v>34</c:v>
                </c:pt>
                <c:pt idx="3">
                  <c:v>37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Le iniziative della scuola sono conosciute e apprezzate dall'utenza</c:v>
                </c:pt>
                <c:pt idx="1">
                  <c:v>Gli spazi della scuola sono ben organizzati</c:v>
                </c:pt>
                <c:pt idx="2">
                  <c:v>I locali della scuola sono accoglienti e puliti</c:v>
                </c:pt>
                <c:pt idx="3">
                  <c:v>Gli arredi e i sussidi a disposizione sono adeguati alle norme di sicurezza e al numero degli iscritti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4</c:v>
                </c:pt>
                <c:pt idx="1">
                  <c:v>17</c:v>
                </c:pt>
                <c:pt idx="2">
                  <c:v>22</c:v>
                </c:pt>
                <c:pt idx="3">
                  <c:v>19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Le iniziative della scuola sono conosciute e apprezzate dall'utenza</c:v>
                </c:pt>
                <c:pt idx="1">
                  <c:v>Gli spazi della scuola sono ben organizzati</c:v>
                </c:pt>
                <c:pt idx="2">
                  <c:v>I locali della scuola sono accoglienti e puliti</c:v>
                </c:pt>
                <c:pt idx="3">
                  <c:v>Gli arredi e i sussidi a disposizione sono adeguati alle norme di sicurezza e al numero degli iscritti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31</c:v>
                </c:pt>
                <c:pt idx="1">
                  <c:v>40</c:v>
                </c:pt>
                <c:pt idx="2">
                  <c:v>42</c:v>
                </c:pt>
                <c:pt idx="3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014400"/>
        <c:axId val="108976896"/>
      </c:barChart>
      <c:catAx>
        <c:axId val="63014400"/>
        <c:scaling>
          <c:orientation val="minMax"/>
        </c:scaling>
        <c:delete val="0"/>
        <c:axPos val="b"/>
        <c:majorTickMark val="out"/>
        <c:minorTickMark val="none"/>
        <c:tickLblPos val="nextTo"/>
        <c:crossAx val="108976896"/>
        <c:crosses val="autoZero"/>
        <c:auto val="1"/>
        <c:lblAlgn val="ctr"/>
        <c:lblOffset val="100"/>
        <c:noMultiLvlLbl val="0"/>
      </c:catAx>
      <c:valAx>
        <c:axId val="108976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014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Le attività proposte dalla scuola rispondono ai bisogni formativi degli alunni</c:v>
                </c:pt>
                <c:pt idx="1">
                  <c:v>Il tempo - scuola attuale è adeguato al ritmo di apprendimento degli alunni</c:v>
                </c:pt>
                <c:pt idx="2">
                  <c:v>Il T.P. (40 ore) soddisfa i bisogni formativi degli alunni**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56</c:v>
                </c:pt>
                <c:pt idx="1">
                  <c:v>66</c:v>
                </c:pt>
                <c:pt idx="2">
                  <c:v>38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Le attività proposte dalla scuola rispondono ai bisogni formativi degli alunni</c:v>
                </c:pt>
                <c:pt idx="1">
                  <c:v>Il tempo - scuola attuale è adeguato al ritmo di apprendimento degli alunni</c:v>
                </c:pt>
                <c:pt idx="2">
                  <c:v>Il T.P. (40 ore) soddisfa i bisogni formativi degli alunni**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Le attività proposte dalla scuola rispondono ai bisogni formativi degli alunni</c:v>
                </c:pt>
                <c:pt idx="1">
                  <c:v>Il tempo - scuola attuale è adeguato al ritmo di apprendimento degli alunni</c:v>
                </c:pt>
                <c:pt idx="2">
                  <c:v>Il T.P. (40 ore) soddisfa i bisogni formativi degli alunni**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38</c:v>
                </c:pt>
                <c:pt idx="1">
                  <c:v>24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013888"/>
        <c:axId val="157688960"/>
      </c:barChart>
      <c:catAx>
        <c:axId val="63013888"/>
        <c:scaling>
          <c:orientation val="minMax"/>
        </c:scaling>
        <c:delete val="0"/>
        <c:axPos val="b"/>
        <c:majorTickMark val="out"/>
        <c:minorTickMark val="none"/>
        <c:tickLblPos val="nextTo"/>
        <c:crossAx val="157688960"/>
        <c:crosses val="autoZero"/>
        <c:auto val="1"/>
        <c:lblAlgn val="ctr"/>
        <c:lblOffset val="100"/>
        <c:noMultiLvlLbl val="0"/>
      </c:catAx>
      <c:valAx>
        <c:axId val="15768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013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002926638074022E-2"/>
          <c:y val="2.7594163395674491E-2"/>
          <c:w val="0.90899707336192603"/>
          <c:h val="0.734951918385608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Gli insegnanti incoraggiano, valorizzano e aiutano gli alunni a superare problemi e difficoltà</c:v>
                </c:pt>
                <c:pt idx="1">
                  <c:v>Le valutazioni degli insegnanti sono oggettive</c:v>
                </c:pt>
                <c:pt idx="2">
                  <c:v>I progetti PON sono utili ai fini del consolidanento e/o recupero delle conoscenze</c:v>
                </c:pt>
                <c:pt idx="3">
                  <c:v>I progetti extracurriculari proposti soddisfano le sue richieste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74</c:v>
                </c:pt>
                <c:pt idx="1">
                  <c:v>75</c:v>
                </c:pt>
                <c:pt idx="2">
                  <c:v>61</c:v>
                </c:pt>
                <c:pt idx="3">
                  <c:v>48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Gli insegnanti incoraggiano, valorizzano e aiutano gli alunni a superare problemi e difficoltà</c:v>
                </c:pt>
                <c:pt idx="1">
                  <c:v>Le valutazioni degli insegnanti sono oggettive</c:v>
                </c:pt>
                <c:pt idx="2">
                  <c:v>I progetti PON sono utili ai fini del consolidanento e/o recupero delle conoscenze</c:v>
                </c:pt>
                <c:pt idx="3">
                  <c:v>I progetti extracurriculari proposti soddisfano le sue richieste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Foglio1!$A$2:$A$5</c:f>
              <c:strCache>
                <c:ptCount val="4"/>
                <c:pt idx="0">
                  <c:v>Gli insegnanti incoraggiano, valorizzano e aiutano gli alunni a superare problemi e difficoltà</c:v>
                </c:pt>
                <c:pt idx="1">
                  <c:v>Le valutazioni degli insegnanti sono oggettive</c:v>
                </c:pt>
                <c:pt idx="2">
                  <c:v>I progetti PON sono utili ai fini del consolidanento e/o recupero delle conoscenze</c:v>
                </c:pt>
                <c:pt idx="3">
                  <c:v>I progetti extracurriculari proposti soddisfano le sue richieste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16</c:v>
                </c:pt>
                <c:pt idx="1">
                  <c:v>18</c:v>
                </c:pt>
                <c:pt idx="2">
                  <c:v>20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127232"/>
        <c:axId val="157692416"/>
      </c:barChart>
      <c:catAx>
        <c:axId val="124127232"/>
        <c:scaling>
          <c:orientation val="minMax"/>
        </c:scaling>
        <c:delete val="0"/>
        <c:axPos val="b"/>
        <c:minorGridlines/>
        <c:majorTickMark val="out"/>
        <c:minorTickMark val="none"/>
        <c:tickLblPos val="nextTo"/>
        <c:crossAx val="157692416"/>
        <c:crosses val="autoZero"/>
        <c:auto val="1"/>
        <c:lblAlgn val="ctr"/>
        <c:lblOffset val="100"/>
        <c:noMultiLvlLbl val="0"/>
      </c:catAx>
      <c:valAx>
        <c:axId val="157692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12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48868300603832"/>
          <c:y val="0.15543656975143358"/>
          <c:w val="0.12200729747575759"/>
          <c:h val="0.174782967483243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INGLESE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SCIENZE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Foglio1!$F$2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MUSICA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Foglio1!$G$2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ED.MOTORIA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Foglio1!$H$2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ALTRO*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Quale delle seguenti discipline le piacerebbe che suo figlio approfondisca, partecipando ad un corso extracurriculare oppure ad un PON? </c:v>
                </c:pt>
              </c:strCache>
            </c:strRef>
          </c:cat>
          <c:val>
            <c:numRef>
              <c:f>Foglio1!$I$2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014912"/>
        <c:axId val="157694144"/>
      </c:barChart>
      <c:catAx>
        <c:axId val="63014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57694144"/>
        <c:crosses val="autoZero"/>
        <c:auto val="1"/>
        <c:lblAlgn val="ctr"/>
        <c:lblOffset val="100"/>
        <c:noMultiLvlLbl val="0"/>
      </c:catAx>
      <c:valAx>
        <c:axId val="157694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3014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Ha riscontrato eventuali variazioni - positive o negative - rispetto allo scorso anno?</c:v>
                </c:pt>
                <c:pt idx="1">
                  <c:v>Se si, in quale dei seguenti aspetti?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31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Ha riscontrato eventuali variazioni - positive o negative - rispetto allo scorso anno?</c:v>
                </c:pt>
                <c:pt idx="1">
                  <c:v>Se si, in quale dei seguenti aspetti?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49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Ha riscontrato eventuali variazioni - positive o negative - rispetto allo scorso anno?</c:v>
                </c:pt>
                <c:pt idx="1">
                  <c:v>Se si, in quale dei seguenti aspetti?</c:v>
                </c:pt>
              </c:strCache>
            </c:strRef>
          </c:cat>
          <c:val>
            <c:numRef>
              <c:f>Foglio1!$D$2:$D$3</c:f>
              <c:numCache>
                <c:formatCode>General</c:formatCode>
                <c:ptCount val="2"/>
                <c:pt idx="0">
                  <c:v>14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DIDATTICO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Ha riscontrato eventuali variazioni - positive o negative - rispetto allo scorso anno?</c:v>
                </c:pt>
                <c:pt idx="1">
                  <c:v>Se si, in quale dei seguenti aspetti?</c:v>
                </c:pt>
              </c:strCache>
            </c:strRef>
          </c:cat>
          <c:val>
            <c:numRef>
              <c:f>Foglio1!$E$2:$E$3</c:f>
              <c:numCache>
                <c:formatCode>General</c:formatCode>
                <c:ptCount val="2"/>
                <c:pt idx="1">
                  <c:v>16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METODOLOGICO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Ha riscontrato eventuali variazioni - positive o negative - rispetto allo scorso anno?</c:v>
                </c:pt>
                <c:pt idx="1">
                  <c:v>Se si, in quale dei seguenti aspetti?</c:v>
                </c:pt>
              </c:strCache>
            </c:strRef>
          </c:cat>
          <c:val>
            <c:numRef>
              <c:f>Foglio1!$F$2:$F$3</c:f>
              <c:numCache>
                <c:formatCode>General</c:formatCode>
                <c:ptCount val="2"/>
                <c:pt idx="1">
                  <c:v>7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ORGANIZZATIVO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Ha riscontrato eventuali variazioni - positive o negative - rispetto allo scorso anno?</c:v>
                </c:pt>
                <c:pt idx="1">
                  <c:v>Se si, in quale dei seguenti aspetti?</c:v>
                </c:pt>
              </c:strCache>
            </c:strRef>
          </c:cat>
          <c:val>
            <c:numRef>
              <c:f>Foglio1!$G$2:$G$3</c:f>
              <c:numCache>
                <c:formatCode>General</c:formatCode>
                <c:ptCount val="2"/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558784"/>
        <c:axId val="158123136"/>
      </c:barChart>
      <c:catAx>
        <c:axId val="157558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58123136"/>
        <c:crosses val="autoZero"/>
        <c:auto val="1"/>
        <c:lblAlgn val="ctr"/>
        <c:lblOffset val="100"/>
        <c:noMultiLvlLbl val="0"/>
      </c:catAx>
      <c:valAx>
        <c:axId val="158123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5587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E' soddisfatto della preparazione fornita dalla scuola e la consiglierebbe ad altri genitori 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59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E' soddisfatto della preparazione fornita dalla scuola e la consiglierebbe ad altri genitori 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IN PARTE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</c:f>
              <c:strCache>
                <c:ptCount val="1"/>
                <c:pt idx="0">
                  <c:v>E' soddisfatto della preparazione fornita dalla scuola e la consiglierebbe ad altri genitori 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937664"/>
        <c:axId val="158127744"/>
      </c:barChart>
      <c:catAx>
        <c:axId val="157937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58127744"/>
        <c:crosses val="autoZero"/>
        <c:auto val="1"/>
        <c:lblAlgn val="ctr"/>
        <c:lblOffset val="100"/>
        <c:noMultiLvlLbl val="0"/>
      </c:catAx>
      <c:valAx>
        <c:axId val="15812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937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47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84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57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111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66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74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57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12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12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3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95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CA04B-55C7-4403-9927-026D32A550B3}" type="datetimeFigureOut">
              <a:rPr lang="it-IT" smtClean="0"/>
              <a:pPr/>
              <a:t>28/06/2018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D2235-63AE-4DD1-B841-3C8A1603F8B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308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728191"/>
          </a:xfrm>
        </p:spPr>
        <p:txBody>
          <a:bodyPr/>
          <a:lstStyle/>
          <a:p>
            <a:r>
              <a:rPr lang="it-IT" b="1" dirty="0" smtClean="0"/>
              <a:t>AUTOVALUTAZIONE D’ISTITUTO</a:t>
            </a:r>
            <a:br>
              <a:rPr lang="it-IT" b="1" dirty="0" smtClean="0"/>
            </a:br>
            <a:r>
              <a:rPr lang="it-IT" b="1" dirty="0" smtClean="0"/>
              <a:t>A.S.2017/2018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>
            <a:normAutofit fontScale="92500" lnSpcReduction="10000"/>
          </a:bodyPr>
          <a:lstStyle/>
          <a:p>
            <a:r>
              <a:rPr lang="it-IT" sz="4000" b="1" dirty="0" smtClean="0">
                <a:solidFill>
                  <a:srgbClr val="002060"/>
                </a:solidFill>
              </a:rPr>
              <a:t>QUESTIONARIO GENITORI SCUOLA PRIMARIA</a:t>
            </a:r>
          </a:p>
          <a:p>
            <a:r>
              <a:rPr lang="it-IT" sz="4000" b="1" dirty="0" smtClean="0">
                <a:solidFill>
                  <a:srgbClr val="002060"/>
                </a:solidFill>
              </a:rPr>
              <a:t>ESITI</a:t>
            </a:r>
          </a:p>
          <a:p>
            <a:r>
              <a:rPr lang="it-IT" sz="4000" dirty="0" smtClean="0">
                <a:solidFill>
                  <a:srgbClr val="002060"/>
                </a:solidFill>
              </a:rPr>
              <a:t>Risposte pervenute: 97/118</a:t>
            </a:r>
            <a:endParaRPr lang="it-IT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213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** Altro: 6 </a:t>
            </a:r>
          </a:p>
          <a:p>
            <a:pPr marL="0" indent="0">
              <a:buNone/>
            </a:pPr>
            <a:r>
              <a:rPr lang="it-IT" dirty="0" smtClean="0"/>
              <a:t>di cui:</a:t>
            </a:r>
          </a:p>
          <a:p>
            <a:pPr marL="0" indent="0">
              <a:buNone/>
            </a:pPr>
            <a:r>
              <a:rPr lang="it-IT" dirty="0" smtClean="0"/>
              <a:t>STORIA    1</a:t>
            </a:r>
          </a:p>
          <a:p>
            <a:pPr marL="0" indent="0">
              <a:buNone/>
            </a:pPr>
            <a:r>
              <a:rPr lang="it-IT" dirty="0" smtClean="0"/>
              <a:t>ED. AFFETTIVA E RELAZIONALE   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481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567703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5259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6400" b="1" dirty="0" smtClean="0"/>
              <a:t>Esprima brevemente il suo pensiero al riguardo</a:t>
            </a:r>
            <a:r>
              <a:rPr lang="it-IT" sz="6400" dirty="0" smtClean="0"/>
              <a:t>:</a:t>
            </a:r>
          </a:p>
          <a:p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r>
              <a:rPr lang="it-IT" sz="7200" b="1" dirty="0" smtClean="0"/>
              <a:t>ASPETTO </a:t>
            </a:r>
            <a:r>
              <a:rPr lang="it-IT" sz="7200" b="1" dirty="0"/>
              <a:t>DIDATTICO/METODOLOGICO</a:t>
            </a:r>
            <a:r>
              <a:rPr lang="it-IT" sz="5100" dirty="0" smtClean="0"/>
              <a:t>: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sz="6400" u="sng" dirty="0"/>
              <a:t>Positività:</a:t>
            </a:r>
            <a:endParaRPr lang="it-IT" sz="6400" dirty="0"/>
          </a:p>
          <a:p>
            <a:r>
              <a:rPr lang="it-IT" sz="6400" dirty="0" smtClean="0"/>
              <a:t>Miglioramento </a:t>
            </a:r>
            <a:r>
              <a:rPr lang="it-IT" sz="6400" dirty="0"/>
              <a:t>della </a:t>
            </a:r>
            <a:r>
              <a:rPr lang="it-IT" sz="6400" dirty="0" smtClean="0"/>
              <a:t>didattica</a:t>
            </a:r>
          </a:p>
          <a:p>
            <a:r>
              <a:rPr lang="it-IT" sz="6400" dirty="0" smtClean="0"/>
              <a:t>«Grazie </a:t>
            </a:r>
            <a:r>
              <a:rPr lang="it-IT" sz="6400" dirty="0"/>
              <a:t>all’insegnante prevalente, mia figlia è cresciuta e </a:t>
            </a:r>
            <a:r>
              <a:rPr lang="it-IT" sz="6400" dirty="0" smtClean="0"/>
              <a:t>migliorata»;</a:t>
            </a:r>
            <a:endParaRPr lang="it-IT" sz="6400" dirty="0"/>
          </a:p>
          <a:p>
            <a:pPr lvl="0"/>
            <a:r>
              <a:rPr lang="it-IT" sz="6400" dirty="0" smtClean="0"/>
              <a:t>Ottimo </a:t>
            </a:r>
            <a:r>
              <a:rPr lang="it-IT" sz="6400" dirty="0"/>
              <a:t>lavoro degli insegnanti</a:t>
            </a:r>
          </a:p>
          <a:p>
            <a:pPr lvl="0"/>
            <a:r>
              <a:rPr lang="it-IT" sz="6400" dirty="0" smtClean="0"/>
              <a:t>«Finalmente </a:t>
            </a:r>
            <a:r>
              <a:rPr lang="it-IT" sz="6400" dirty="0"/>
              <a:t>armonia tra docenti, trasmessa ai </a:t>
            </a:r>
            <a:r>
              <a:rPr lang="it-IT" sz="6400" dirty="0" smtClean="0"/>
              <a:t>bambini»</a:t>
            </a:r>
            <a:endParaRPr lang="it-IT" sz="6400" dirty="0"/>
          </a:p>
          <a:p>
            <a:pPr marL="0" indent="0">
              <a:buNone/>
            </a:pPr>
            <a:r>
              <a:rPr lang="it-IT" sz="6400" u="sng" dirty="0"/>
              <a:t>Negatività:</a:t>
            </a:r>
            <a:endParaRPr lang="it-IT" sz="6400" dirty="0"/>
          </a:p>
          <a:p>
            <a:pPr lvl="0"/>
            <a:r>
              <a:rPr lang="it-IT" sz="6400" dirty="0"/>
              <a:t>Cambio docente quindi </a:t>
            </a:r>
            <a:r>
              <a:rPr lang="it-IT" sz="6400" dirty="0" smtClean="0"/>
              <a:t> cambio </a:t>
            </a:r>
            <a:r>
              <a:rPr lang="it-IT" sz="6400" dirty="0"/>
              <a:t>metodologia, con minor entusiasmo dei bambini;</a:t>
            </a:r>
          </a:p>
          <a:p>
            <a:pPr lvl="0"/>
            <a:r>
              <a:rPr lang="it-IT" sz="6400" dirty="0"/>
              <a:t>Didattica talvolta poco efficace</a:t>
            </a:r>
          </a:p>
          <a:p>
            <a:pPr lvl="0"/>
            <a:r>
              <a:rPr lang="it-IT" sz="6400" dirty="0"/>
              <a:t>Uso minimo della LIM e mancato utilizzo dei </a:t>
            </a:r>
            <a:r>
              <a:rPr lang="it-IT" sz="6400" dirty="0" smtClean="0"/>
              <a:t>laboratori</a:t>
            </a:r>
          </a:p>
          <a:p>
            <a:pPr lvl="0"/>
            <a:endParaRPr lang="it-IT" sz="7200" dirty="0"/>
          </a:p>
          <a:p>
            <a:pPr marL="0" indent="0">
              <a:buNone/>
            </a:pPr>
            <a:r>
              <a:rPr lang="it-IT" sz="7200" b="1" dirty="0"/>
              <a:t>ASPETTO ORGANIZZATIVO</a:t>
            </a:r>
            <a:r>
              <a:rPr lang="it-IT" sz="5000" b="1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6400" u="sng" dirty="0"/>
              <a:t>Negatività:</a:t>
            </a:r>
            <a:endParaRPr lang="it-IT" sz="6400" dirty="0"/>
          </a:p>
          <a:p>
            <a:pPr lvl="0"/>
            <a:r>
              <a:rPr lang="it-IT" sz="6400" dirty="0" smtClean="0"/>
              <a:t>«Dirigente </a:t>
            </a:r>
            <a:r>
              <a:rPr lang="it-IT" sz="6400" dirty="0"/>
              <a:t>rende complicata l’organizzazione di qualsiasi </a:t>
            </a:r>
            <a:r>
              <a:rPr lang="it-IT" sz="6400" dirty="0" smtClean="0"/>
              <a:t>cosa»;</a:t>
            </a:r>
            <a:endParaRPr lang="it-IT" sz="6400" dirty="0"/>
          </a:p>
          <a:p>
            <a:pPr lvl="0"/>
            <a:r>
              <a:rPr lang="it-IT" sz="6400" dirty="0"/>
              <a:t>Negativo il comportamento di alcuni collaboratori e di alcune maestre;</a:t>
            </a:r>
          </a:p>
          <a:p>
            <a:pPr lvl="0"/>
            <a:r>
              <a:rPr lang="it-IT" sz="6400" dirty="0"/>
              <a:t>Colloqui male organizzati, lunghe file</a:t>
            </a:r>
          </a:p>
          <a:p>
            <a:pPr lvl="0"/>
            <a:r>
              <a:rPr lang="it-IT" sz="6400" dirty="0"/>
              <a:t>Cattiva organizzazione dei </a:t>
            </a:r>
            <a:r>
              <a:rPr lang="it-IT" sz="6400" dirty="0" smtClean="0"/>
              <a:t>PON</a:t>
            </a:r>
          </a:p>
          <a:p>
            <a:pPr lvl="0"/>
            <a:r>
              <a:rPr lang="it-IT" sz="6400" dirty="0" smtClean="0"/>
              <a:t>Comunicazioni </a:t>
            </a:r>
            <a:r>
              <a:rPr lang="it-IT" sz="6400" dirty="0"/>
              <a:t>giunte in modo non tempestivo</a:t>
            </a:r>
          </a:p>
          <a:p>
            <a:pPr lvl="0"/>
            <a:r>
              <a:rPr lang="it-IT" sz="6400" dirty="0"/>
              <a:t>Minore pulizia bagni</a:t>
            </a:r>
          </a:p>
          <a:p>
            <a:pPr lvl="0"/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113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748609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945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981483"/>
              </p:ext>
            </p:extLst>
          </p:nvPr>
        </p:nvGraphicFramePr>
        <p:xfrm>
          <a:off x="539750" y="692150"/>
          <a:ext cx="8229600" cy="5545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9167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SERVIZIO MENSA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1436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513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OSSERVAZIONI E SUGGERIMENTI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51723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6400" b="1" u="sng" dirty="0" smtClean="0"/>
              <a:t>CENTRALE</a:t>
            </a:r>
            <a:r>
              <a:rPr lang="it-IT" sz="5100" b="1" u="sng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sz="6400" dirty="0"/>
              <a:t>Pulizia e accessori nei bagni  </a:t>
            </a:r>
            <a:r>
              <a:rPr lang="it-IT" sz="6400" dirty="0" smtClean="0"/>
              <a:t>   </a:t>
            </a:r>
            <a:r>
              <a:rPr lang="it-IT" sz="6400" b="1" dirty="0" smtClean="0"/>
              <a:t>7</a:t>
            </a:r>
            <a:endParaRPr lang="it-IT" sz="6400" b="1" dirty="0"/>
          </a:p>
          <a:p>
            <a:r>
              <a:rPr lang="it-IT" sz="6400" dirty="0"/>
              <a:t>Pulizia spazi esterni e loro utilizzo   </a:t>
            </a:r>
            <a:r>
              <a:rPr lang="it-IT" sz="6400" b="1" dirty="0"/>
              <a:t>3</a:t>
            </a:r>
          </a:p>
          <a:p>
            <a:r>
              <a:rPr lang="it-IT" sz="6400" dirty="0"/>
              <a:t>Maggior attività all’aria aperta per stimolare partecipazione, apprendimento, motivazione;</a:t>
            </a:r>
          </a:p>
          <a:p>
            <a:r>
              <a:rPr lang="it-IT" sz="6400" dirty="0"/>
              <a:t>Maggior attenzione allo sviluppo socio-affettivo per formazione cognitivo-affettiva, </a:t>
            </a:r>
            <a:r>
              <a:rPr lang="it-IT" sz="6400" dirty="0" err="1"/>
              <a:t>sensomotoria</a:t>
            </a:r>
            <a:r>
              <a:rPr lang="it-IT" sz="6400" dirty="0"/>
              <a:t>, spirituale;</a:t>
            </a:r>
          </a:p>
          <a:p>
            <a:r>
              <a:rPr lang="it-IT" sz="6400" dirty="0"/>
              <a:t>Utilizzo laboratori musica e informatica, mai usati</a:t>
            </a:r>
          </a:p>
          <a:p>
            <a:r>
              <a:rPr lang="it-IT" sz="6400" dirty="0"/>
              <a:t>PON con attività coinvolgenti, come: laboratori creativi, arte, musica, motoria</a:t>
            </a:r>
          </a:p>
          <a:p>
            <a:r>
              <a:rPr lang="it-IT" sz="6400" dirty="0"/>
              <a:t>Coinvolgimento genitori per attività a fine quinta (arte, musica…)</a:t>
            </a:r>
          </a:p>
          <a:p>
            <a:r>
              <a:rPr lang="it-IT" sz="6400" dirty="0"/>
              <a:t>Collaboratori </a:t>
            </a:r>
            <a:r>
              <a:rPr lang="it-IT" sz="6400" dirty="0" smtClean="0"/>
              <a:t>adeguati</a:t>
            </a:r>
          </a:p>
          <a:p>
            <a:r>
              <a:rPr lang="it-IT" sz="6400" dirty="0"/>
              <a:t> </a:t>
            </a:r>
          </a:p>
          <a:p>
            <a:pPr marL="0" indent="0">
              <a:buNone/>
            </a:pPr>
            <a:r>
              <a:rPr lang="it-IT" sz="6400" b="1" u="sng" dirty="0"/>
              <a:t>A. DI BARI:</a:t>
            </a:r>
            <a:endParaRPr lang="it-IT" sz="6400" dirty="0"/>
          </a:p>
          <a:p>
            <a:endParaRPr lang="it-IT" dirty="0"/>
          </a:p>
          <a:p>
            <a:r>
              <a:rPr lang="it-IT" sz="6400" dirty="0"/>
              <a:t>Menu più vario   </a:t>
            </a:r>
            <a:r>
              <a:rPr lang="it-IT" sz="6400" b="1" dirty="0"/>
              <a:t>8</a:t>
            </a:r>
          </a:p>
          <a:p>
            <a:r>
              <a:rPr lang="it-IT" sz="6400" b="1" dirty="0"/>
              <a:t>Altro</a:t>
            </a:r>
            <a:r>
              <a:rPr lang="it-IT" sz="6400" dirty="0"/>
              <a:t>: Arredi adeguati</a:t>
            </a:r>
          </a:p>
          <a:p>
            <a:r>
              <a:rPr lang="it-IT" sz="6400" dirty="0"/>
              <a:t>            Uso giardino</a:t>
            </a:r>
          </a:p>
          <a:p>
            <a:r>
              <a:rPr lang="it-IT" sz="6400" dirty="0"/>
              <a:t>            Pulizia</a:t>
            </a:r>
          </a:p>
          <a:p>
            <a:r>
              <a:rPr lang="it-IT" sz="6400" dirty="0"/>
              <a:t>            Ricreazione dopo mensa </a:t>
            </a:r>
          </a:p>
          <a:p>
            <a:r>
              <a:rPr lang="it-IT" sz="6400" dirty="0"/>
              <a:t>            Utilizzo </a:t>
            </a:r>
            <a:r>
              <a:rPr lang="it-IT" sz="6400" dirty="0" smtClean="0"/>
              <a:t>laboratori</a:t>
            </a:r>
            <a:endParaRPr lang="it-IT" sz="6400" dirty="0"/>
          </a:p>
        </p:txBody>
      </p:sp>
    </p:spTree>
    <p:extLst>
      <p:ext uri="{BB962C8B-B14F-4D97-AF65-F5344CB8AC3E}">
        <p14:creationId xmlns:p14="http://schemas.microsoft.com/office/powerpoint/2010/main" val="425613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INFORMAZIONE E COMUNICAZIONE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350580"/>
              </p:ext>
            </p:extLst>
          </p:nvPr>
        </p:nvGraphicFramePr>
        <p:xfrm>
          <a:off x="457200" y="1340768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00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563603"/>
              </p:ext>
            </p:extLst>
          </p:nvPr>
        </p:nvGraphicFramePr>
        <p:xfrm>
          <a:off x="539750" y="765175"/>
          <a:ext cx="8229600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775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COINVOLGIMENTO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716603"/>
              </p:ext>
            </p:extLst>
          </p:nvPr>
        </p:nvGraphicFramePr>
        <p:xfrm>
          <a:off x="467544" y="1484784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82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IMMAGINE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0341004"/>
              </p:ext>
            </p:extLst>
          </p:nvPr>
        </p:nvGraphicFramePr>
        <p:xfrm>
          <a:off x="0" y="1340768"/>
          <a:ext cx="91440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984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OFFERTA FORMATIVA</a:t>
            </a:r>
            <a:endParaRPr lang="it-IT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47431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134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** In caso negativo, perché?</a:t>
            </a:r>
          </a:p>
          <a:p>
            <a:pPr marL="0" indent="0">
              <a:buNone/>
            </a:pPr>
            <a:endParaRPr lang="it-IT" b="1" dirty="0" smtClean="0"/>
          </a:p>
          <a:p>
            <a:pPr lvl="0"/>
            <a:r>
              <a:rPr lang="it-IT" dirty="0" smtClean="0"/>
              <a:t>«Non </a:t>
            </a:r>
            <a:r>
              <a:rPr lang="it-IT" dirty="0"/>
              <a:t>si svolgono le attività integrative previste dalla </a:t>
            </a:r>
            <a:r>
              <a:rPr lang="it-IT" dirty="0" smtClean="0"/>
              <a:t>normativa»</a:t>
            </a:r>
            <a:endParaRPr lang="it-IT" dirty="0"/>
          </a:p>
          <a:p>
            <a:pPr lvl="0"/>
            <a:r>
              <a:rPr lang="it-IT" dirty="0" smtClean="0"/>
              <a:t>«Nelle </a:t>
            </a:r>
            <a:r>
              <a:rPr lang="it-IT" dirty="0"/>
              <a:t>ore pomeridiane si potevano svolgere attività di </a:t>
            </a:r>
            <a:r>
              <a:rPr lang="it-IT" dirty="0" smtClean="0"/>
              <a:t>approfondimento»</a:t>
            </a:r>
            <a:endParaRPr lang="it-IT" dirty="0"/>
          </a:p>
          <a:p>
            <a:pPr lvl="0"/>
            <a:r>
              <a:rPr lang="it-IT" dirty="0"/>
              <a:t>Laboratori mai usati</a:t>
            </a:r>
          </a:p>
          <a:p>
            <a:pPr lvl="0"/>
            <a:r>
              <a:rPr lang="it-IT" dirty="0" smtClean="0"/>
              <a:t>«L’orario </a:t>
            </a:r>
            <a:r>
              <a:rPr lang="it-IT" dirty="0" smtClean="0"/>
              <a:t>pomeridiano </a:t>
            </a:r>
            <a:r>
              <a:rPr lang="it-IT" dirty="0"/>
              <a:t>era più pesante di quello mattutino, con materie più </a:t>
            </a:r>
            <a:r>
              <a:rPr lang="it-IT" dirty="0" smtClean="0"/>
              <a:t>difficili»</a:t>
            </a:r>
            <a:endParaRPr lang="it-IT" dirty="0"/>
          </a:p>
          <a:p>
            <a:pPr lvl="0"/>
            <a:r>
              <a:rPr lang="it-IT" dirty="0" smtClean="0"/>
              <a:t>«I </a:t>
            </a:r>
            <a:r>
              <a:rPr lang="it-IT" dirty="0"/>
              <a:t>bambini vanno seguiti con maggiore pazienza, l’insegnamento scolastico non è una </a:t>
            </a:r>
            <a:r>
              <a:rPr lang="it-IT" dirty="0" smtClean="0"/>
              <a:t>gara»</a:t>
            </a:r>
            <a:endParaRPr lang="it-IT" dirty="0"/>
          </a:p>
          <a:p>
            <a:pPr lvl="0"/>
            <a:r>
              <a:rPr lang="it-IT" dirty="0" smtClean="0"/>
              <a:t>«Niente </a:t>
            </a:r>
            <a:r>
              <a:rPr lang="it-IT" dirty="0"/>
              <a:t>è </a:t>
            </a:r>
            <a:r>
              <a:rPr lang="it-IT" dirty="0" smtClean="0"/>
              <a:t>positivo»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294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356723"/>
              </p:ext>
            </p:extLst>
          </p:nvPr>
        </p:nvGraphicFramePr>
        <p:xfrm>
          <a:off x="-1643106" y="0"/>
          <a:ext cx="11715832" cy="735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178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09634"/>
              </p:ext>
            </p:extLst>
          </p:nvPr>
        </p:nvGraphicFramePr>
        <p:xfrm>
          <a:off x="395288" y="765175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5052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296</Words>
  <Application>Microsoft Office PowerPoint</Application>
  <PresentationFormat>Presentazione su schermo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AUTOVALUTAZIONE D’ISTITUTO A.S.2017/2018</vt:lpstr>
      <vt:lpstr>INFORMAZIONE E COMUNICAZIONE</vt:lpstr>
      <vt:lpstr>Presentazione standard di PowerPoint</vt:lpstr>
      <vt:lpstr>COINVOLGIMENTO</vt:lpstr>
      <vt:lpstr>IMMAGINE</vt:lpstr>
      <vt:lpstr>OFFERTA FORMATIVA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SERVIZIO MENSA</vt:lpstr>
      <vt:lpstr>OSSERVAZIONI E SUGGERIMENTI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AUTOVALUTAZIONE D’ISTITUTO A.S.2017/2018</dc:title>
  <dc:creator>Docente</dc:creator>
  <cp:lastModifiedBy>Docente</cp:lastModifiedBy>
  <cp:revision>20</cp:revision>
  <dcterms:created xsi:type="dcterms:W3CDTF">2018-06-18T17:44:10Z</dcterms:created>
  <dcterms:modified xsi:type="dcterms:W3CDTF">2018-06-28T13:55:43Z</dcterms:modified>
</cp:coreProperties>
</file>