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Il D.S. sa gestire il suo ruolo e promuove il miglioramento </c:v>
                </c:pt>
                <c:pt idx="1">
                  <c:v>Il D.S.G.A. sa gestire il suo ruolo con efficienza ed efficacia</c:v>
                </c:pt>
                <c:pt idx="2">
                  <c:v>I collaboratori del D.S. sono efficienti nell'organizzazione del lavoro</c:v>
                </c:pt>
                <c:pt idx="3">
                  <c:v>Le FF.SS. Assolvono adeguatamente i propri incarichi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51</c:v>
                </c:pt>
                <c:pt idx="1">
                  <c:v>25</c:v>
                </c:pt>
                <c:pt idx="2">
                  <c:v>51</c:v>
                </c:pt>
                <c:pt idx="3">
                  <c:v>49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Il D.S. sa gestire il suo ruolo e promuove il miglioramento </c:v>
                </c:pt>
                <c:pt idx="1">
                  <c:v>Il D.S.G.A. sa gestire il suo ruolo con efficienza ed efficacia</c:v>
                </c:pt>
                <c:pt idx="2">
                  <c:v>I collaboratori del D.S. sono efficienti nell'organizzazione del lavoro</c:v>
                </c:pt>
                <c:pt idx="3">
                  <c:v>Le FF.SS. Assolvono adeguatamente i propri incarichi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4</c:v>
                </c:pt>
                <c:pt idx="1">
                  <c:v>12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Il D.S. sa gestire il suo ruolo e promuove il miglioramento </c:v>
                </c:pt>
                <c:pt idx="1">
                  <c:v>Il D.S.G.A. sa gestire il suo ruolo con efficienza ed efficacia</c:v>
                </c:pt>
                <c:pt idx="2">
                  <c:v>I collaboratori del D.S. sono efficienti nell'organizzazione del lavoro</c:v>
                </c:pt>
                <c:pt idx="3">
                  <c:v>Le FF.SS. Assolvono adeguatamente i propri incarichi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17</c:v>
                </c:pt>
                <c:pt idx="1">
                  <c:v>33</c:v>
                </c:pt>
                <c:pt idx="2">
                  <c:v>18</c:v>
                </c:pt>
                <c:pt idx="3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452736"/>
        <c:axId val="55774016"/>
      </c:barChart>
      <c:catAx>
        <c:axId val="54452736"/>
        <c:scaling>
          <c:orientation val="minMax"/>
        </c:scaling>
        <c:delete val="0"/>
        <c:axPos val="b"/>
        <c:majorTickMark val="out"/>
        <c:minorTickMark val="none"/>
        <c:tickLblPos val="nextTo"/>
        <c:crossAx val="55774016"/>
        <c:crosses val="autoZero"/>
        <c:auto val="1"/>
        <c:lblAlgn val="ctr"/>
        <c:lblOffset val="100"/>
        <c:noMultiLvlLbl val="0"/>
      </c:catAx>
      <c:valAx>
        <c:axId val="55774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452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283244363682542"/>
          <c:y val="0.40892111021996586"/>
          <c:w val="0.12673756784257606"/>
          <c:h val="0.1821576073026136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Il D.S. comunica in modo efficace gli obiettivi strategici della scuola</c:v>
                </c:pt>
                <c:pt idx="1">
                  <c:v>Il personale di Segreteria fornisce ai docenti le informazioni richieste</c:v>
                </c:pt>
                <c:pt idx="2">
                  <c:v>Il personale di Segreteria fornisce le informazioni necessarie riguardo gli alunni</c:v>
                </c:pt>
                <c:pt idx="3">
                  <c:v>La comunicazione tra i plessi è efficace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49</c:v>
                </c:pt>
                <c:pt idx="1">
                  <c:v>29</c:v>
                </c:pt>
                <c:pt idx="2">
                  <c:v>47</c:v>
                </c:pt>
                <c:pt idx="3">
                  <c:v>14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Il D.S. comunica in modo efficace gli obiettivi strategici della scuola</c:v>
                </c:pt>
                <c:pt idx="1">
                  <c:v>Il personale di Segreteria fornisce ai docenti le informazioni richieste</c:v>
                </c:pt>
                <c:pt idx="2">
                  <c:v>Il personale di Segreteria fornisce le informazioni necessarie riguardo gli alunni</c:v>
                </c:pt>
                <c:pt idx="3">
                  <c:v>La comunicazione tra i plessi è efficace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8</c:v>
                </c:pt>
                <c:pt idx="1">
                  <c:v>6</c:v>
                </c:pt>
                <c:pt idx="2">
                  <c:v>1</c:v>
                </c:pt>
                <c:pt idx="3">
                  <c:v>21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Il D.S. comunica in modo efficace gli obiettivi strategici della scuola</c:v>
                </c:pt>
                <c:pt idx="1">
                  <c:v>Il personale di Segreteria fornisce ai docenti le informazioni richieste</c:v>
                </c:pt>
                <c:pt idx="2">
                  <c:v>Il personale di Segreteria fornisce le informazioni necessarie riguardo gli alunni</c:v>
                </c:pt>
                <c:pt idx="3">
                  <c:v>La comunicazione tra i plessi è efficace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15</c:v>
                </c:pt>
                <c:pt idx="1">
                  <c:v>37</c:v>
                </c:pt>
                <c:pt idx="2">
                  <c:v>24</c:v>
                </c:pt>
                <c:pt idx="3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587328"/>
        <c:axId val="51634752"/>
      </c:barChart>
      <c:catAx>
        <c:axId val="55587328"/>
        <c:scaling>
          <c:orientation val="minMax"/>
        </c:scaling>
        <c:delete val="0"/>
        <c:axPos val="b"/>
        <c:majorTickMark val="out"/>
        <c:minorTickMark val="none"/>
        <c:tickLblPos val="nextTo"/>
        <c:crossAx val="51634752"/>
        <c:crosses val="autoZero"/>
        <c:auto val="1"/>
        <c:lblAlgn val="ctr"/>
        <c:lblOffset val="100"/>
        <c:noMultiLvlLbl val="0"/>
      </c:catAx>
      <c:valAx>
        <c:axId val="51634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587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Il D.S. è disponibile e contribuisce alla risoluzione dei problemi</c:v>
                </c:pt>
                <c:pt idx="1">
                  <c:v>Il D.S. riconosce l'impegno individuale e di gruppo e incoraggia ai fini del miglioramento</c:v>
                </c:pt>
                <c:pt idx="2">
                  <c:v>Le relazioni tra colleghi si basano sul rispetto e sulla collaborazione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51</c:v>
                </c:pt>
                <c:pt idx="1">
                  <c:v>48</c:v>
                </c:pt>
                <c:pt idx="2">
                  <c:v>25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Il D.S. è disponibile e contribuisce alla risoluzione dei problemi</c:v>
                </c:pt>
                <c:pt idx="1">
                  <c:v>Il D.S. riconosce l'impegno individuale e di gruppo e incoraggia ai fini del miglioramento</c:v>
                </c:pt>
                <c:pt idx="2">
                  <c:v>Le relazioni tra colleghi si basano sul rispetto e sulla collaborazione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8</c:v>
                </c:pt>
                <c:pt idx="1">
                  <c:v>12</c:v>
                </c:pt>
                <c:pt idx="2">
                  <c:v>9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Il D.S. è disponibile e contribuisce alla risoluzione dei problemi</c:v>
                </c:pt>
                <c:pt idx="1">
                  <c:v>Il D.S. riconosce l'impegno individuale e di gruppo e incoraggia ai fini del miglioramento</c:v>
                </c:pt>
                <c:pt idx="2">
                  <c:v>Le relazioni tra colleghi si basano sul rispetto e sulla collaborazione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13</c:v>
                </c:pt>
                <c:pt idx="1">
                  <c:v>12</c:v>
                </c:pt>
                <c:pt idx="2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650368"/>
        <c:axId val="139460608"/>
      </c:barChart>
      <c:catAx>
        <c:axId val="54650368"/>
        <c:scaling>
          <c:orientation val="minMax"/>
        </c:scaling>
        <c:delete val="0"/>
        <c:axPos val="b"/>
        <c:majorTickMark val="out"/>
        <c:minorTickMark val="none"/>
        <c:tickLblPos val="nextTo"/>
        <c:crossAx val="139460608"/>
        <c:crosses val="autoZero"/>
        <c:auto val="1"/>
        <c:lblAlgn val="ctr"/>
        <c:lblOffset val="100"/>
        <c:noMultiLvlLbl val="0"/>
      </c:catAx>
      <c:valAx>
        <c:axId val="139460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650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Le scelte didattiche ed organizzative vengono discusse preventivamente</c:v>
                </c:pt>
                <c:pt idx="1">
                  <c:v>Tra il personale docente e ATA esiste un rapporto basato sul rispetto e la collaborazione</c:v>
                </c:pt>
                <c:pt idx="2">
                  <c:v>Le famiglie apprezzano le attività formative proposte e partecipano in un clima di coinvolgimento attivo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28</c:v>
                </c:pt>
                <c:pt idx="1">
                  <c:v>40</c:v>
                </c:pt>
                <c:pt idx="2">
                  <c:v>50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Le scelte didattiche ed organizzative vengono discusse preventivamente</c:v>
                </c:pt>
                <c:pt idx="1">
                  <c:v>Tra il personale docente e ATA esiste un rapporto basato sul rispetto e la collaborazione</c:v>
                </c:pt>
                <c:pt idx="2">
                  <c:v>Le famiglie apprezzano le attività formative proposte e partecipano in un clima di coinvolgimento attivo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8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Le scelte didattiche ed organizzative vengono discusse preventivamente</c:v>
                </c:pt>
                <c:pt idx="1">
                  <c:v>Tra il personale docente e ATA esiste un rapporto basato sul rispetto e la collaborazione</c:v>
                </c:pt>
                <c:pt idx="2">
                  <c:v>Le famiglie apprezzano le attività formative proposte e partecipano in un clima di coinvolgimento attivo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36</c:v>
                </c:pt>
                <c:pt idx="1">
                  <c:v>31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163392"/>
        <c:axId val="139466368"/>
      </c:barChart>
      <c:catAx>
        <c:axId val="55163392"/>
        <c:scaling>
          <c:orientation val="minMax"/>
        </c:scaling>
        <c:delete val="0"/>
        <c:axPos val="b"/>
        <c:majorTickMark val="out"/>
        <c:minorTickMark val="none"/>
        <c:tickLblPos val="nextTo"/>
        <c:crossAx val="139466368"/>
        <c:crosses val="autoZero"/>
        <c:auto val="1"/>
        <c:lblAlgn val="ctr"/>
        <c:lblOffset val="100"/>
        <c:noMultiLvlLbl val="0"/>
      </c:catAx>
      <c:valAx>
        <c:axId val="139466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163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E' soddisfatto dell'organizzazione didattica per le attività di recupero e sostegno</c:v>
                </c:pt>
                <c:pt idx="1">
                  <c:v>Ritiene che le metodologie utilizzate siano adeguatealle esigenze formative di BES, DSA, DA, stranieri</c:v>
                </c:pt>
                <c:pt idx="2">
                  <c:v>Prende visione ed ha considerazione dei risultati delle prove Invalsi ai fini del miglioramento della qualità**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31</c:v>
                </c:pt>
                <c:pt idx="1">
                  <c:v>25</c:v>
                </c:pt>
                <c:pt idx="2">
                  <c:v>35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E' soddisfatto dell'organizzazione didattica per le attività di recupero e sostegno</c:v>
                </c:pt>
                <c:pt idx="1">
                  <c:v>Ritiene che le metodologie utilizzate siano adeguatealle esigenze formative di BES, DSA, DA, stranieri</c:v>
                </c:pt>
                <c:pt idx="2">
                  <c:v>Prende visione ed ha considerazione dei risultati delle prove Invalsi ai fini del miglioramento della qualità**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13</c:v>
                </c:pt>
                <c:pt idx="1">
                  <c:v>7</c:v>
                </c:pt>
                <c:pt idx="2">
                  <c:v>17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E' soddisfatto dell'organizzazione didattica per le attività di recupero e sostegno</c:v>
                </c:pt>
                <c:pt idx="1">
                  <c:v>Ritiene che le metodologie utilizzate siano adeguatealle esigenze formative di BES, DSA, DA, stranieri</c:v>
                </c:pt>
                <c:pt idx="2">
                  <c:v>Prende visione ed ha considerazione dei risultati delle prove Invalsi ai fini del miglioramento della qualità**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25</c:v>
                </c:pt>
                <c:pt idx="1">
                  <c:v>36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449664"/>
        <c:axId val="139462912"/>
      </c:barChart>
      <c:catAx>
        <c:axId val="54449664"/>
        <c:scaling>
          <c:orientation val="minMax"/>
        </c:scaling>
        <c:delete val="0"/>
        <c:axPos val="b"/>
        <c:majorTickMark val="out"/>
        <c:minorTickMark val="none"/>
        <c:tickLblPos val="nextTo"/>
        <c:crossAx val="139462912"/>
        <c:crosses val="autoZero"/>
        <c:auto val="1"/>
        <c:lblAlgn val="ctr"/>
        <c:lblOffset val="100"/>
        <c:noMultiLvlLbl val="0"/>
      </c:catAx>
      <c:valAx>
        <c:axId val="139462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449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Pensa che il progetto continuità con la scuola dell'Infanzia sia efficace ed utile </c:v>
                </c:pt>
                <c:pt idx="1">
                  <c:v>Pensa che la valutazione in uscita dei cinquenni sia utile ai fini della formazione delle classi prime</c:v>
                </c:pt>
                <c:pt idx="2">
                  <c:v>E' soddisfatto del progetto di continuità con la scuola media inferiore (scuola primaria)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45</c:v>
                </c:pt>
                <c:pt idx="1">
                  <c:v>42</c:v>
                </c:pt>
                <c:pt idx="2">
                  <c:v>30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Pensa che il progetto continuità con la scuola dell'Infanzia sia efficace ed utile </c:v>
                </c:pt>
                <c:pt idx="1">
                  <c:v>Pensa che la valutazione in uscita dei cinquenni sia utile ai fini della formazione delle classi prime</c:v>
                </c:pt>
                <c:pt idx="2">
                  <c:v>E' soddisfatto del progetto di continuità con la scuola media inferiore (scuola primaria)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7</c:v>
                </c:pt>
                <c:pt idx="1">
                  <c:v>3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Pensa che il progetto continuità con la scuola dell'Infanzia sia efficace ed utile </c:v>
                </c:pt>
                <c:pt idx="1">
                  <c:v>Pensa che la valutazione in uscita dei cinquenni sia utile ai fini della formazione delle classi prime</c:v>
                </c:pt>
                <c:pt idx="2">
                  <c:v>E' soddisfatto del progetto di continuità con la scuola media inferiore (scuola primaria)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20</c:v>
                </c:pt>
                <c:pt idx="1">
                  <c:v>27</c:v>
                </c:pt>
                <c:pt idx="2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666688"/>
        <c:axId val="139464064"/>
      </c:barChart>
      <c:catAx>
        <c:axId val="55666688"/>
        <c:scaling>
          <c:orientation val="minMax"/>
        </c:scaling>
        <c:delete val="0"/>
        <c:axPos val="b"/>
        <c:majorTickMark val="out"/>
        <c:minorTickMark val="none"/>
        <c:tickLblPos val="nextTo"/>
        <c:crossAx val="139464064"/>
        <c:crosses val="autoZero"/>
        <c:auto val="1"/>
        <c:lblAlgn val="ctr"/>
        <c:lblOffset val="100"/>
        <c:noMultiLvlLbl val="0"/>
      </c:catAx>
      <c:valAx>
        <c:axId val="139464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666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La scuola sostiene i  bisogni formativi dei docenti</c:v>
                </c:pt>
                <c:pt idx="1">
                  <c:v>Ritiene interessanti e formativi i corsi di aggiornamento attivati dal Circolo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42</c:v>
                </c:pt>
                <c:pt idx="1">
                  <c:v>31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La scuola sostiene i  bisogni formativi dei docenti</c:v>
                </c:pt>
                <c:pt idx="1">
                  <c:v>Ritiene interessanti e formativi i corsi di aggiornamento attivati dal Circolo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La scuola sostiene i  bisogni formativi dei docenti</c:v>
                </c:pt>
                <c:pt idx="1">
                  <c:v>Ritiene interessanti e formativi i corsi di aggiornamento attivati dal Circolo</c:v>
                </c:pt>
              </c:strCache>
            </c:strRef>
          </c:cat>
          <c:val>
            <c:numRef>
              <c:f>Foglio1!$D$2:$D$3</c:f>
              <c:numCache>
                <c:formatCode>General</c:formatCode>
                <c:ptCount val="2"/>
                <c:pt idx="0">
                  <c:v>27</c:v>
                </c:pt>
                <c:pt idx="1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809856"/>
        <c:axId val="198840832"/>
      </c:barChart>
      <c:catAx>
        <c:axId val="58809856"/>
        <c:scaling>
          <c:orientation val="minMax"/>
        </c:scaling>
        <c:delete val="0"/>
        <c:axPos val="b"/>
        <c:majorTickMark val="out"/>
        <c:minorTickMark val="none"/>
        <c:tickLblPos val="nextTo"/>
        <c:crossAx val="198840832"/>
        <c:crosses val="autoZero"/>
        <c:auto val="1"/>
        <c:lblAlgn val="ctr"/>
        <c:lblOffset val="100"/>
        <c:noMultiLvlLbl val="0"/>
      </c:catAx>
      <c:valAx>
        <c:axId val="198840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88098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I locali della scuola sono accoglienti e puliti</c:v>
                </c:pt>
                <c:pt idx="1">
                  <c:v>E' soddisfatto della struttura scolastica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26</c:v>
                </c:pt>
                <c:pt idx="1">
                  <c:v>16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I locali della scuola sono accoglienti e puliti</c:v>
                </c:pt>
                <c:pt idx="1">
                  <c:v>E' soddisfatto della struttura scolastica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13</c:v>
                </c:pt>
                <c:pt idx="1">
                  <c:v>8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I locali della scuola sono accoglienti e puliti</c:v>
                </c:pt>
                <c:pt idx="1">
                  <c:v>E' soddisfatto della struttura scolastica</c:v>
                </c:pt>
              </c:strCache>
            </c:strRef>
          </c:cat>
          <c:val>
            <c:numRef>
              <c:f>Foglio1!$D$2:$D$3</c:f>
              <c:numCache>
                <c:formatCode>General</c:formatCode>
                <c:ptCount val="2"/>
                <c:pt idx="0">
                  <c:v>33</c:v>
                </c:pt>
                <c:pt idx="1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202048"/>
        <c:axId val="198843136"/>
      </c:barChart>
      <c:catAx>
        <c:axId val="59202048"/>
        <c:scaling>
          <c:orientation val="minMax"/>
        </c:scaling>
        <c:delete val="0"/>
        <c:axPos val="b"/>
        <c:majorTickMark val="out"/>
        <c:minorTickMark val="none"/>
        <c:tickLblPos val="nextTo"/>
        <c:crossAx val="198843136"/>
        <c:crosses val="autoZero"/>
        <c:auto val="1"/>
        <c:lblAlgn val="ctr"/>
        <c:lblOffset val="100"/>
        <c:noMultiLvlLbl val="0"/>
      </c:catAx>
      <c:valAx>
        <c:axId val="198843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92020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9478-0DDB-4E6D-828E-D2C934D4B2AB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BCB3-65E4-47CE-BFA5-91712BB656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672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9478-0DDB-4E6D-828E-D2C934D4B2AB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BCB3-65E4-47CE-BFA5-91712BB656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83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9478-0DDB-4E6D-828E-D2C934D4B2AB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BCB3-65E4-47CE-BFA5-91712BB656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03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9478-0DDB-4E6D-828E-D2C934D4B2AB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BCB3-65E4-47CE-BFA5-91712BB656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748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9478-0DDB-4E6D-828E-D2C934D4B2AB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BCB3-65E4-47CE-BFA5-91712BB656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59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9478-0DDB-4E6D-828E-D2C934D4B2AB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BCB3-65E4-47CE-BFA5-91712BB656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997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9478-0DDB-4E6D-828E-D2C934D4B2AB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BCB3-65E4-47CE-BFA5-91712BB656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8904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9478-0DDB-4E6D-828E-D2C934D4B2AB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BCB3-65E4-47CE-BFA5-91712BB656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293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9478-0DDB-4E6D-828E-D2C934D4B2AB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BCB3-65E4-47CE-BFA5-91712BB656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398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9478-0DDB-4E6D-828E-D2C934D4B2AB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BCB3-65E4-47CE-BFA5-91712BB656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14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9478-0DDB-4E6D-828E-D2C934D4B2AB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BCB3-65E4-47CE-BFA5-91712BB656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65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09478-0DDB-4E6D-828E-D2C934D4B2AB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BBCB3-65E4-47CE-BFA5-91712BB656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36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AUTOVALUTAZIONE D’ISTITUTO</a:t>
            </a:r>
            <a:br>
              <a:rPr lang="it-IT" b="1" dirty="0" smtClean="0"/>
            </a:br>
            <a:r>
              <a:rPr lang="it-IT" b="1" dirty="0" smtClean="0"/>
              <a:t>A.S. 2017/2018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5088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rgbClr val="002060"/>
                </a:solidFill>
              </a:rPr>
              <a:t>QUESTIONARIO DOCENTI</a:t>
            </a:r>
          </a:p>
          <a:p>
            <a:r>
              <a:rPr lang="it-IT" sz="4000" b="1" dirty="0" smtClean="0">
                <a:solidFill>
                  <a:srgbClr val="002060"/>
                </a:solidFill>
              </a:rPr>
              <a:t>ESITI</a:t>
            </a:r>
          </a:p>
          <a:p>
            <a:r>
              <a:rPr lang="it-IT" sz="4000" b="1" dirty="0" smtClean="0">
                <a:solidFill>
                  <a:srgbClr val="002060"/>
                </a:solidFill>
              </a:rPr>
              <a:t>Risposte pervenute: 72/100 </a:t>
            </a:r>
            <a:endParaRPr lang="it-IT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74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AMBIENTE DI LAVORO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500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698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LEADERSHIP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358615"/>
              </p:ext>
            </p:extLst>
          </p:nvPr>
        </p:nvGraphicFramePr>
        <p:xfrm>
          <a:off x="0" y="1052736"/>
          <a:ext cx="9324528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463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COMUNICAZIONE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5975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66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COINVOLGIMENTO E CLIMA</a:t>
            </a:r>
            <a:br>
              <a:rPr lang="it-IT" b="1" dirty="0" smtClean="0"/>
            </a:b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7512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413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807948"/>
              </p:ext>
            </p:extLst>
          </p:nvPr>
        </p:nvGraphicFramePr>
        <p:xfrm>
          <a:off x="457200" y="981075"/>
          <a:ext cx="8229600" cy="5145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055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DIDATTICA E PTOF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619488"/>
              </p:ext>
            </p:extLst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6711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**Se si, come si attiva per perseguire il miglioramento: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dirty="0" smtClean="0"/>
              <a:t>Con ulteriori esercitazioni</a:t>
            </a:r>
          </a:p>
          <a:p>
            <a:pPr>
              <a:buFontTx/>
              <a:buChar char="-"/>
            </a:pPr>
            <a:r>
              <a:rPr lang="it-IT" dirty="0" smtClean="0"/>
              <a:t>Rinforzo di abilità carenti</a:t>
            </a:r>
          </a:p>
          <a:p>
            <a:pPr>
              <a:buFontTx/>
              <a:buChar char="-"/>
            </a:pPr>
            <a:r>
              <a:rPr lang="it-IT" dirty="0" smtClean="0"/>
              <a:t>Strategie diversificate e attività nuove per migliorare i risultati negativi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3283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CONTINUITA’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51493"/>
              </p:ext>
            </p:extLst>
          </p:nvPr>
        </p:nvGraphicFramePr>
        <p:xfrm>
          <a:off x="457200" y="1340768"/>
          <a:ext cx="822960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147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FORMAZIONE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427689"/>
              </p:ext>
            </p:extLst>
          </p:nvPr>
        </p:nvGraphicFramePr>
        <p:xfrm>
          <a:off x="457200" y="1412776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2647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52</Words>
  <Application>Microsoft Office PowerPoint</Application>
  <PresentationFormat>Presentazione su schermo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AUTOVALUTAZIONE D’ISTITUTO A.S. 2017/2018</vt:lpstr>
      <vt:lpstr>LEADERSHIP</vt:lpstr>
      <vt:lpstr>COMUNICAZIONE</vt:lpstr>
      <vt:lpstr>COINVOLGIMENTO E CLIMA </vt:lpstr>
      <vt:lpstr>Presentazione standard di PowerPoint</vt:lpstr>
      <vt:lpstr>DIDATTICA E PTOF</vt:lpstr>
      <vt:lpstr>Presentazione standard di PowerPoint</vt:lpstr>
      <vt:lpstr>CONTINUITA’</vt:lpstr>
      <vt:lpstr>FORMAZIONE</vt:lpstr>
      <vt:lpstr>AMBIENTE DI LAVORO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Docente</dc:creator>
  <cp:lastModifiedBy>Docente</cp:lastModifiedBy>
  <cp:revision>12</cp:revision>
  <dcterms:created xsi:type="dcterms:W3CDTF">2018-06-18T16:30:41Z</dcterms:created>
  <dcterms:modified xsi:type="dcterms:W3CDTF">2018-06-18T17:48:10Z</dcterms:modified>
</cp:coreProperties>
</file>